
<file path=[Content_Types].xml><?xml version="1.0" encoding="utf-8"?>
<Types xmlns="http://schemas.openxmlformats.org/package/2006/content-types">
  <Default Extension="png" ContentType="image/png"/>
  <Default Extension="mp3" ContentType="audio/mpeg"/>
  <Default Extension="bin" ContentType="application/vnd.openxmlformats-officedocument.oleObject"/>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7"/>
  </p:notesMasterIdLst>
  <p:sldIdLst>
    <p:sldId id="256" r:id="rId2"/>
    <p:sldId id="616" r:id="rId3"/>
    <p:sldId id="686" r:id="rId4"/>
    <p:sldId id="619" r:id="rId5"/>
    <p:sldId id="630" r:id="rId6"/>
    <p:sldId id="829" r:id="rId7"/>
    <p:sldId id="620" r:id="rId8"/>
    <p:sldId id="632" r:id="rId9"/>
    <p:sldId id="633" r:id="rId10"/>
    <p:sldId id="622" r:id="rId11"/>
    <p:sldId id="623" r:id="rId12"/>
    <p:sldId id="624" r:id="rId13"/>
    <p:sldId id="639" r:id="rId14"/>
    <p:sldId id="625" r:id="rId15"/>
    <p:sldId id="635" r:id="rId16"/>
    <p:sldId id="636" r:id="rId17"/>
    <p:sldId id="626" r:id="rId18"/>
    <p:sldId id="638" r:id="rId19"/>
    <p:sldId id="669" r:id="rId20"/>
    <p:sldId id="670" r:id="rId21"/>
    <p:sldId id="627" r:id="rId22"/>
    <p:sldId id="628" r:id="rId23"/>
    <p:sldId id="629" r:id="rId24"/>
    <p:sldId id="618" r:id="rId25"/>
    <p:sldId id="582" r:id="rId26"/>
    <p:sldId id="640" r:id="rId27"/>
    <p:sldId id="657" r:id="rId28"/>
    <p:sldId id="659" r:id="rId29"/>
    <p:sldId id="687" r:id="rId30"/>
    <p:sldId id="664" r:id="rId31"/>
    <p:sldId id="649" r:id="rId32"/>
    <p:sldId id="650" r:id="rId33"/>
    <p:sldId id="708" r:id="rId34"/>
    <p:sldId id="707" r:id="rId35"/>
    <p:sldId id="794" r:id="rId36"/>
    <p:sldId id="652" r:id="rId37"/>
    <p:sldId id="653" r:id="rId38"/>
    <p:sldId id="697" r:id="rId39"/>
    <p:sldId id="446" r:id="rId40"/>
    <p:sldId id="660" r:id="rId41"/>
    <p:sldId id="689" r:id="rId42"/>
    <p:sldId id="666" r:id="rId43"/>
    <p:sldId id="681" r:id="rId44"/>
    <p:sldId id="746" r:id="rId45"/>
    <p:sldId id="784" r:id="rId46"/>
    <p:sldId id="748" r:id="rId47"/>
    <p:sldId id="749" r:id="rId48"/>
    <p:sldId id="795" r:id="rId49"/>
    <p:sldId id="751" r:id="rId50"/>
    <p:sldId id="683" r:id="rId51"/>
    <p:sldId id="679" r:id="rId52"/>
    <p:sldId id="680" r:id="rId53"/>
    <p:sldId id="761" r:id="rId54"/>
    <p:sldId id="682" r:id="rId55"/>
    <p:sldId id="671" r:id="rId56"/>
    <p:sldId id="476" r:id="rId57"/>
    <p:sldId id="737" r:id="rId58"/>
    <p:sldId id="684" r:id="rId59"/>
    <p:sldId id="691" r:id="rId60"/>
    <p:sldId id="693" r:id="rId61"/>
    <p:sldId id="465" r:id="rId62"/>
    <p:sldId id="466" r:id="rId63"/>
    <p:sldId id="467" r:id="rId64"/>
    <p:sldId id="468" r:id="rId65"/>
    <p:sldId id="469" r:id="rId66"/>
    <p:sldId id="690" r:id="rId67"/>
    <p:sldId id="471" r:id="rId68"/>
    <p:sldId id="700" r:id="rId69"/>
    <p:sldId id="702" r:id="rId70"/>
    <p:sldId id="827" r:id="rId71"/>
    <p:sldId id="505" r:id="rId72"/>
    <p:sldId id="502" r:id="rId73"/>
    <p:sldId id="557" r:id="rId74"/>
    <p:sldId id="503" r:id="rId75"/>
    <p:sldId id="558" r:id="rId76"/>
    <p:sldId id="519" r:id="rId77"/>
    <p:sldId id="798" r:id="rId78"/>
    <p:sldId id="814" r:id="rId79"/>
    <p:sldId id="785" r:id="rId80"/>
    <p:sldId id="755" r:id="rId81"/>
    <p:sldId id="756" r:id="rId82"/>
    <p:sldId id="521" r:id="rId83"/>
    <p:sldId id="760" r:id="rId84"/>
    <p:sldId id="835" r:id="rId85"/>
    <p:sldId id="800" r:id="rId86"/>
    <p:sldId id="754" r:id="rId87"/>
    <p:sldId id="845" r:id="rId88"/>
    <p:sldId id="836" r:id="rId89"/>
    <p:sldId id="837" r:id="rId90"/>
    <p:sldId id="828" r:id="rId91"/>
    <p:sldId id="815" r:id="rId92"/>
    <p:sldId id="839" r:id="rId93"/>
    <p:sldId id="856" r:id="rId94"/>
    <p:sldId id="854" r:id="rId95"/>
    <p:sldId id="723" r:id="rId96"/>
    <p:sldId id="818" r:id="rId97"/>
    <p:sldId id="779" r:id="rId98"/>
    <p:sldId id="810" r:id="rId99"/>
    <p:sldId id="807" r:id="rId100"/>
    <p:sldId id="777" r:id="rId101"/>
    <p:sldId id="806" r:id="rId102"/>
    <p:sldId id="846" r:id="rId103"/>
    <p:sldId id="855" r:id="rId104"/>
    <p:sldId id="809" r:id="rId105"/>
    <p:sldId id="850" r:id="rId106"/>
    <p:sldId id="834" r:id="rId107"/>
    <p:sldId id="793" r:id="rId108"/>
    <p:sldId id="831" r:id="rId109"/>
    <p:sldId id="848" r:id="rId110"/>
    <p:sldId id="842" r:id="rId111"/>
    <p:sldId id="847" r:id="rId112"/>
    <p:sldId id="852" r:id="rId113"/>
    <p:sldId id="849" r:id="rId114"/>
    <p:sldId id="817" r:id="rId115"/>
    <p:sldId id="853" r:id="rId11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465" autoAdjust="0"/>
    <p:restoredTop sz="94660"/>
  </p:normalViewPr>
  <p:slideViewPr>
    <p:cSldViewPr>
      <p:cViewPr varScale="1">
        <p:scale>
          <a:sx n="108" d="100"/>
          <a:sy n="108" d="100"/>
        </p:scale>
        <p:origin x="2172" y="108"/>
      </p:cViewPr>
      <p:guideLst>
        <p:guide orient="horz" pos="2160"/>
        <p:guide pos="2880"/>
      </p:guideLst>
    </p:cSldViewPr>
  </p:slideViewPr>
  <p:notesTextViewPr>
    <p:cViewPr>
      <p:scale>
        <a:sx n="100" d="100"/>
        <a:sy n="100" d="100"/>
      </p:scale>
      <p:origin x="0" y="0"/>
    </p:cViewPr>
  </p:notesTextViewPr>
  <p:sorterViewPr>
    <p:cViewPr>
      <p:scale>
        <a:sx n="66" d="100"/>
        <a:sy n="66" d="100"/>
      </p:scale>
      <p:origin x="0" y="4332"/>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notesMaster" Target="notesMasters/notesMaster1.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presProps" Target="pres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viewProps" Target="viewProps.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tableStyles" Target="tableStyle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2.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01.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18.wmf"/><Relationship Id="rId1" Type="http://schemas.openxmlformats.org/officeDocument/2006/relationships/image" Target="../media/image17.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0.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52.w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57.wmf"/><Relationship Id="rId1" Type="http://schemas.openxmlformats.org/officeDocument/2006/relationships/image" Target="../media/image56.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61.w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65.wmf"/><Relationship Id="rId1" Type="http://schemas.openxmlformats.org/officeDocument/2006/relationships/image" Target="../media/image64.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97.w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102.wmf"/><Relationship Id="rId1" Type="http://schemas.openxmlformats.org/officeDocument/2006/relationships/image" Target="../media/image101.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9140714-78D6-4A09-A3EE-43C0B41C1E02}" type="datetimeFigureOut">
              <a:rPr lang="en-US" smtClean="0"/>
              <a:pPr/>
              <a:t>10/6/2018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2C498A9-1487-4EF8-B479-8B8CA2BC90F3}"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CCE01B-9CC7-41BF-A9F0-49896738A9A0}" type="slidenum">
              <a:rPr lang="en-US" smtClean="0"/>
              <a:pPr/>
              <a:t>55</a:t>
            </a:fld>
            <a:endParaRPr lang="en-US"/>
          </a:p>
        </p:txBody>
      </p:sp>
    </p:spTree>
    <p:extLst>
      <p:ext uri="{BB962C8B-B14F-4D97-AF65-F5344CB8AC3E}">
        <p14:creationId xmlns:p14="http://schemas.microsoft.com/office/powerpoint/2010/main" val="18600347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10/6/2018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10/6/2018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10/6/2018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10/6/2018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10/6/2018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10/6/2018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10/6/2018</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oleObject" Target="../embeddings/oleObject12.bin"/><Relationship Id="rId7" Type="http://schemas.openxmlformats.org/officeDocument/2006/relationships/image" Target="../media/image102.wmf"/><Relationship Id="rId2" Type="http://schemas.openxmlformats.org/officeDocument/2006/relationships/slideLayout" Target="../slideLayouts/slideLayout7.xml"/><Relationship Id="rId1" Type="http://schemas.openxmlformats.org/officeDocument/2006/relationships/vmlDrawing" Target="../drawings/vmlDrawing9.vml"/><Relationship Id="rId6" Type="http://schemas.openxmlformats.org/officeDocument/2006/relationships/oleObject" Target="../embeddings/oleObject13.bin"/><Relationship Id="rId5" Type="http://schemas.openxmlformats.org/officeDocument/2006/relationships/image" Target="../media/image100.png"/><Relationship Id="rId4" Type="http://schemas.openxmlformats.org/officeDocument/2006/relationships/image" Target="../media/image101.wmf"/></Relationships>
</file>

<file path=ppt/slides/_rels/slide102.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7.xml"/><Relationship Id="rId6" Type="http://schemas.openxmlformats.org/officeDocument/2006/relationships/image" Target="../media/image107.png"/><Relationship Id="rId5" Type="http://schemas.openxmlformats.org/officeDocument/2006/relationships/image" Target="../media/image106.png"/><Relationship Id="rId4" Type="http://schemas.openxmlformats.org/officeDocument/2006/relationships/image" Target="../media/image105.png"/></Relationships>
</file>

<file path=ppt/slides/_rels/slide103.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slideLayout" Target="../slideLayouts/slideLayout7.xml"/><Relationship Id="rId1" Type="http://schemas.openxmlformats.org/officeDocument/2006/relationships/vmlDrawing" Target="../drawings/vmlDrawing10.vml"/><Relationship Id="rId5" Type="http://schemas.openxmlformats.org/officeDocument/2006/relationships/image" Target="../media/image101.wmf"/><Relationship Id="rId4" Type="http://schemas.openxmlformats.org/officeDocument/2006/relationships/oleObject" Target="../embeddings/oleObject14.bin"/></Relationships>
</file>

<file path=ppt/slides/_rels/slide106.xml.rels><?xml version="1.0" encoding="UTF-8" standalone="yes"?>
<Relationships xmlns="http://schemas.openxmlformats.org/package/2006/relationships"><Relationship Id="rId2" Type="http://schemas.openxmlformats.org/officeDocument/2006/relationships/hyperlink" Target="http://arxiv.org/pdf/1406.1078v3.pdf" TargetMode="External"/><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7.xml"/><Relationship Id="rId4" Type="http://schemas.openxmlformats.org/officeDocument/2006/relationships/image" Target="../media/image113.png"/></Relationships>
</file>

<file path=ppt/slides/_rels/slide109.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7.xml"/><Relationship Id="rId5" Type="http://schemas.openxmlformats.org/officeDocument/2006/relationships/image" Target="../media/image120.png"/><Relationship Id="rId4" Type="http://schemas.openxmlformats.org/officeDocument/2006/relationships/image" Target="../media/image119.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mp3"/><Relationship Id="rId1" Type="http://schemas.microsoft.com/office/2007/relationships/media" Target="../media/media1.mp3"/><Relationship Id="rId5" Type="http://schemas.openxmlformats.org/officeDocument/2006/relationships/image" Target="../media/image11.png"/><Relationship Id="rId4" Type="http://schemas.openxmlformats.org/officeDocument/2006/relationships/hyperlink" Target="http://www.hexahedria.com/2015/08/03/composing-music-with-recurrent-neural-networks/" TargetMode="External"/></Relationships>
</file>

<file path=ppt/slides/_rels/slide22.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12.wm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hyperlink" Target="https://blogs.microsoft.com/next/2016/09/13/microsoft-researchers-achieve-speech-recognition-milestone/" TargetMode="External"/><Relationship Id="rId2" Type="http://schemas.openxmlformats.org/officeDocument/2006/relationships/hyperlink" Target="https://research.googleblog.com/2016/09/a-neural-network-for-machine.html" TargetMode="External"/><Relationship Id="rId1" Type="http://schemas.openxmlformats.org/officeDocument/2006/relationships/slideLayout" Target="../slideLayouts/slideLayout7.xml"/><Relationship Id="rId4" Type="http://schemas.openxmlformats.org/officeDocument/2006/relationships/hyperlink" Target="http://karpathy.github.io/2015/05/21/rnn-effectiveness/"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s://web.stanford.edu/group/pdplab/pdphandbook/handbookli2.html" TargetMode="Externa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oleObject" Target="../embeddings/oleObject2.bin"/><Relationship Id="rId7" Type="http://schemas.openxmlformats.org/officeDocument/2006/relationships/image" Target="../media/image19.png"/><Relationship Id="rId2" Type="http://schemas.openxmlformats.org/officeDocument/2006/relationships/slideLayout" Target="../slideLayouts/slideLayout7.xml"/><Relationship Id="rId1" Type="http://schemas.openxmlformats.org/officeDocument/2006/relationships/vmlDrawing" Target="../drawings/vmlDrawing2.vml"/><Relationship Id="rId6" Type="http://schemas.openxmlformats.org/officeDocument/2006/relationships/image" Target="../media/image18.wmf"/><Relationship Id="rId5" Type="http://schemas.openxmlformats.org/officeDocument/2006/relationships/oleObject" Target="../embeddings/oleObject3.bin"/><Relationship Id="rId4" Type="http://schemas.openxmlformats.org/officeDocument/2006/relationships/image" Target="../media/image17.wmf"/></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slideLayout" Target="../slideLayouts/slideLayout7.xml"/><Relationship Id="rId1" Type="http://schemas.openxmlformats.org/officeDocument/2006/relationships/vmlDrawing" Target="../drawings/vmlDrawing3.vml"/><Relationship Id="rId6" Type="http://schemas.openxmlformats.org/officeDocument/2006/relationships/image" Target="../media/image20.wmf"/><Relationship Id="rId5" Type="http://schemas.openxmlformats.org/officeDocument/2006/relationships/oleObject" Target="../embeddings/oleObject4.bin"/><Relationship Id="rId4" Type="http://schemas.openxmlformats.org/officeDocument/2006/relationships/hyperlink" Target="https://en.wikipedia.org/wiki/Michael_I._Jordan" TargetMode="External"/></Relationships>
</file>

<file path=ppt/slides/_rels/slide3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4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8" Type="http://schemas.openxmlformats.org/officeDocument/2006/relationships/image" Target="../media/image75.png"/><Relationship Id="rId13" Type="http://schemas.openxmlformats.org/officeDocument/2006/relationships/image" Target="../media/image80.png"/><Relationship Id="rId18" Type="http://schemas.openxmlformats.org/officeDocument/2006/relationships/image" Target="../media/image85.png"/><Relationship Id="rId3" Type="http://schemas.openxmlformats.org/officeDocument/2006/relationships/image" Target="../media/image70.png"/><Relationship Id="rId7" Type="http://schemas.openxmlformats.org/officeDocument/2006/relationships/image" Target="../media/image74.png"/><Relationship Id="rId12" Type="http://schemas.openxmlformats.org/officeDocument/2006/relationships/image" Target="../media/image79.png"/><Relationship Id="rId17" Type="http://schemas.openxmlformats.org/officeDocument/2006/relationships/image" Target="../media/image84.png"/><Relationship Id="rId2" Type="http://schemas.openxmlformats.org/officeDocument/2006/relationships/notesSlide" Target="../notesSlides/notesSlide1.xml"/><Relationship Id="rId16" Type="http://schemas.openxmlformats.org/officeDocument/2006/relationships/image" Target="../media/image83.png"/><Relationship Id="rId20" Type="http://schemas.openxmlformats.org/officeDocument/2006/relationships/image" Target="../media/image87.png"/><Relationship Id="rId1" Type="http://schemas.openxmlformats.org/officeDocument/2006/relationships/slideLayout" Target="../slideLayouts/slideLayout2.xml"/><Relationship Id="rId6" Type="http://schemas.openxmlformats.org/officeDocument/2006/relationships/image" Target="../media/image73.png"/><Relationship Id="rId11" Type="http://schemas.openxmlformats.org/officeDocument/2006/relationships/image" Target="../media/image78.png"/><Relationship Id="rId5" Type="http://schemas.openxmlformats.org/officeDocument/2006/relationships/image" Target="../media/image72.png"/><Relationship Id="rId15" Type="http://schemas.openxmlformats.org/officeDocument/2006/relationships/image" Target="../media/image82.png"/><Relationship Id="rId10" Type="http://schemas.openxmlformats.org/officeDocument/2006/relationships/image" Target="../media/image77.png"/><Relationship Id="rId19" Type="http://schemas.openxmlformats.org/officeDocument/2006/relationships/image" Target="../media/image86.png"/><Relationship Id="rId4" Type="http://schemas.openxmlformats.org/officeDocument/2006/relationships/image" Target="../media/image71.png"/><Relationship Id="rId9" Type="http://schemas.openxmlformats.org/officeDocument/2006/relationships/image" Target="../media/image76.png"/><Relationship Id="rId14" Type="http://schemas.openxmlformats.org/officeDocument/2006/relationships/image" Target="../media/image81.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slideLayout" Target="../slideLayouts/slideLayout7.xml"/><Relationship Id="rId1" Type="http://schemas.openxmlformats.org/officeDocument/2006/relationships/vmlDrawing" Target="../drawings/vmlDrawing4.vml"/><Relationship Id="rId5" Type="http://schemas.openxmlformats.org/officeDocument/2006/relationships/image" Target="../media/image52.wmf"/><Relationship Id="rId4" Type="http://schemas.openxmlformats.org/officeDocument/2006/relationships/oleObject" Target="../embeddings/oleObject5.bin"/></Relationships>
</file>

<file path=ppt/slides/_rels/slide6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7.xml"/><Relationship Id="rId4" Type="http://schemas.openxmlformats.org/officeDocument/2006/relationships/image" Target="../media/image55.png"/></Relationships>
</file>

<file path=ppt/slides/_rels/slide65.xml.rels><?xml version="1.0" encoding="UTF-8" standalone="yes"?>
<Relationships xmlns="http://schemas.openxmlformats.org/package/2006/relationships"><Relationship Id="rId3" Type="http://schemas.openxmlformats.org/officeDocument/2006/relationships/oleObject" Target="../embeddings/oleObject6.bin"/><Relationship Id="rId7" Type="http://schemas.openxmlformats.org/officeDocument/2006/relationships/image" Target="../media/image58.png"/><Relationship Id="rId2" Type="http://schemas.openxmlformats.org/officeDocument/2006/relationships/slideLayout" Target="../slideLayouts/slideLayout7.xml"/><Relationship Id="rId1" Type="http://schemas.openxmlformats.org/officeDocument/2006/relationships/vmlDrawing" Target="../drawings/vmlDrawing5.vml"/><Relationship Id="rId6" Type="http://schemas.openxmlformats.org/officeDocument/2006/relationships/image" Target="../media/image57.wmf"/><Relationship Id="rId5" Type="http://schemas.openxmlformats.org/officeDocument/2006/relationships/oleObject" Target="../embeddings/oleObject7.bin"/><Relationship Id="rId4" Type="http://schemas.openxmlformats.org/officeDocument/2006/relationships/image" Target="../media/image56.wmf"/></Relationships>
</file>

<file path=ppt/slides/_rels/slide6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slideLayout" Target="../slideLayouts/slideLayout7.xml"/><Relationship Id="rId1" Type="http://schemas.openxmlformats.org/officeDocument/2006/relationships/vmlDrawing" Target="../drawings/vmlDrawing6.vml"/><Relationship Id="rId5" Type="http://schemas.openxmlformats.org/officeDocument/2006/relationships/image" Target="../media/image61.wmf"/><Relationship Id="rId4" Type="http://schemas.openxmlformats.org/officeDocument/2006/relationships/oleObject" Target="../embeddings/oleObject8.bin"/></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7.xml"/><Relationship Id="rId1" Type="http://schemas.openxmlformats.org/officeDocument/2006/relationships/vmlDrawing" Target="../drawings/vmlDrawing7.vml"/><Relationship Id="rId6" Type="http://schemas.openxmlformats.org/officeDocument/2006/relationships/image" Target="../media/image65.wmf"/><Relationship Id="rId5" Type="http://schemas.openxmlformats.org/officeDocument/2006/relationships/oleObject" Target="../embeddings/oleObject10.bin"/><Relationship Id="rId4" Type="http://schemas.openxmlformats.org/officeDocument/2006/relationships/image" Target="../media/image64.wmf"/></Relationships>
</file>

<file path=ppt/slides/_rels/slide7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hyperlink" Target="http://www.jmlr.org/proceedings/papers/v28/pascanu13.pdf" TargetMode="External"/><Relationship Id="rId2" Type="http://schemas.openxmlformats.org/officeDocument/2006/relationships/hyperlink" Target="http://www.fit.vutbr.cz/~imikolov/rnnlm/thesis.pdf" TargetMode="Externa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hyperlink" Target="https://en.wikipedia.org/wiki/Rectifier_(neural_networks)" TargetMode="External"/><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hyperlink" Target="http://www.jmlr.org/proceedings/papers/v28/pascanu13.pdf" TargetMode="External"/><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hyperlink" Target="http://arxiv.org/pdf/1406.1078v3.pdf" TargetMode="External"/><Relationship Id="rId2" Type="http://schemas.openxmlformats.org/officeDocument/2006/relationships/hyperlink" Target="http://www.bioinf.jku.at/publications/older/2604.pdf" TargetMode="External"/><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Layout" Target="../slideLayouts/slideLayout7.xml"/><Relationship Id="rId1" Type="http://schemas.openxmlformats.org/officeDocument/2006/relationships/vmlDrawing" Target="../drawings/vmlDrawing8.vml"/><Relationship Id="rId4" Type="http://schemas.openxmlformats.org/officeDocument/2006/relationships/image" Target="../media/image97.wmf"/></Relationships>
</file>

<file path=ppt/slides/_rels/slide98.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2130425"/>
            <a:ext cx="7772400" cy="1470025"/>
          </a:xfrm>
        </p:spPr>
        <p:txBody>
          <a:bodyPr>
            <a:noAutofit/>
          </a:bodyPr>
          <a:lstStyle/>
          <a:p>
            <a:r>
              <a:rPr lang="en-US" sz="9600" dirty="0"/>
              <a:t>RECURRENT NEURAL NETWORKS</a:t>
            </a:r>
            <a:br>
              <a:rPr lang="en-US" sz="9600" dirty="0"/>
            </a:br>
            <a:r>
              <a:rPr lang="en-US" sz="9600" dirty="0">
                <a:solidFill>
                  <a:srgbClr val="FF0000"/>
                </a:solidFill>
              </a:rPr>
              <a:t>(RNNs)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52400"/>
            <a:ext cx="9144000" cy="6001643"/>
          </a:xfrm>
          <a:prstGeom prst="rect">
            <a:avLst/>
          </a:prstGeom>
        </p:spPr>
        <p:txBody>
          <a:bodyPr wrap="square">
            <a:spAutoFit/>
          </a:bodyPr>
          <a:lstStyle/>
          <a:p>
            <a:pPr fontAlgn="base"/>
            <a:r>
              <a:rPr lang="en-US" sz="3200" b="1" dirty="0"/>
              <a:t>Sequence Prediction is…important, overlooked, and HARD</a:t>
            </a:r>
          </a:p>
          <a:p>
            <a:pPr fontAlgn="base"/>
            <a:endParaRPr lang="en-US" sz="3200" b="1" dirty="0"/>
          </a:p>
          <a:p>
            <a:pPr fontAlgn="base"/>
            <a:r>
              <a:rPr lang="en-US" sz="3200" dirty="0"/>
              <a:t>Sequence prediction is different to other types of supervised learning problems.</a:t>
            </a:r>
          </a:p>
          <a:p>
            <a:pPr fontAlgn="base"/>
            <a:endParaRPr lang="en-US" sz="3200" dirty="0"/>
          </a:p>
          <a:p>
            <a:pPr fontAlgn="base"/>
            <a:r>
              <a:rPr lang="en-US" sz="3200" dirty="0"/>
              <a:t>The sequence imposes an order on the observations that must be preserved when training models and making predictions.</a:t>
            </a:r>
          </a:p>
          <a:p>
            <a:pPr fontAlgn="base"/>
            <a:endParaRPr lang="en-US" sz="3200" dirty="0"/>
          </a:p>
          <a:p>
            <a:pPr fontAlgn="base"/>
            <a:r>
              <a:rPr lang="en-US" sz="3200" dirty="0"/>
              <a:t>There are </a:t>
            </a:r>
            <a:r>
              <a:rPr lang="en-US" sz="3200" dirty="0">
                <a:solidFill>
                  <a:srgbClr val="FF0000"/>
                </a:solidFill>
              </a:rPr>
              <a:t>4 main types of sequence prediction </a:t>
            </a:r>
            <a:r>
              <a:rPr lang="en-US" sz="3200" dirty="0"/>
              <a:t>problems:</a:t>
            </a:r>
            <a:endParaRPr lang="en-US" dirty="0"/>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3352801"/>
            <a:ext cx="9144000" cy="2923877"/>
          </a:xfrm>
          <a:prstGeom prst="rect">
            <a:avLst/>
          </a:prstGeom>
        </p:spPr>
        <p:txBody>
          <a:bodyPr wrap="square">
            <a:spAutoFit/>
          </a:bodyPr>
          <a:lstStyle/>
          <a:p>
            <a:r>
              <a:rPr lang="en-US" sz="2400" dirty="0">
                <a:solidFill>
                  <a:srgbClr val="FF0000"/>
                </a:solidFill>
              </a:rPr>
              <a:t>First sigmoid activation function </a:t>
            </a:r>
            <a:r>
              <a:rPr lang="en-US" sz="2400" dirty="0"/>
              <a:t>is the </a:t>
            </a:r>
            <a:r>
              <a:rPr lang="en-US" sz="2400" b="1" dirty="0"/>
              <a:t>forget /remember gate</a:t>
            </a:r>
            <a:r>
              <a:rPr lang="en-US" sz="2400" dirty="0"/>
              <a:t>. </a:t>
            </a:r>
          </a:p>
          <a:p>
            <a:r>
              <a:rPr lang="en-US" sz="2000" b="1" i="1" dirty="0">
                <a:solidFill>
                  <a:srgbClr val="FF0000"/>
                </a:solidFill>
              </a:rPr>
              <a:t>Which information should be forgotten from the </a:t>
            </a:r>
            <a:r>
              <a:rPr lang="en-US" sz="2000" b="1" i="1" dirty="0"/>
              <a:t>previous cell state (C</a:t>
            </a:r>
            <a:r>
              <a:rPr lang="en-US" sz="2000" b="1" i="1" baseline="-25000" dirty="0"/>
              <a:t>t-1</a:t>
            </a:r>
            <a:r>
              <a:rPr lang="en-US" sz="2000" b="1" i="1" dirty="0"/>
              <a:t> ). </a:t>
            </a:r>
          </a:p>
          <a:p>
            <a:endParaRPr lang="en-US" sz="2400" i="1" dirty="0">
              <a:solidFill>
                <a:srgbClr val="FF0000"/>
              </a:solidFill>
            </a:endParaRPr>
          </a:p>
          <a:p>
            <a:r>
              <a:rPr lang="en-US" sz="2400" dirty="0">
                <a:solidFill>
                  <a:srgbClr val="FF0000"/>
                </a:solidFill>
              </a:rPr>
              <a:t>Second sigmoid and first </a:t>
            </a:r>
            <a:r>
              <a:rPr lang="en-US" sz="2400" dirty="0" err="1">
                <a:solidFill>
                  <a:srgbClr val="FF0000"/>
                </a:solidFill>
              </a:rPr>
              <a:t>tanh</a:t>
            </a:r>
            <a:r>
              <a:rPr lang="en-US" sz="2400" dirty="0">
                <a:solidFill>
                  <a:srgbClr val="FF0000"/>
                </a:solidFill>
              </a:rPr>
              <a:t> activation function </a:t>
            </a:r>
            <a:r>
              <a:rPr lang="en-US" sz="2400" dirty="0"/>
              <a:t>is  </a:t>
            </a:r>
            <a:r>
              <a:rPr lang="en-US" sz="2400" b="1" dirty="0"/>
              <a:t>input /save gate</a:t>
            </a:r>
            <a:r>
              <a:rPr lang="en-US" sz="2400" dirty="0"/>
              <a:t>. </a:t>
            </a:r>
          </a:p>
          <a:p>
            <a:r>
              <a:rPr lang="en-US" sz="2000" b="1" i="1" dirty="0">
                <a:solidFill>
                  <a:srgbClr val="FF0000"/>
                </a:solidFill>
              </a:rPr>
              <a:t>Which information should be saved to the cell state or should be forgotten? </a:t>
            </a:r>
            <a:endParaRPr lang="en-US" sz="2400" b="1" i="1" dirty="0">
              <a:solidFill>
                <a:srgbClr val="FF0000"/>
              </a:solidFill>
            </a:endParaRPr>
          </a:p>
          <a:p>
            <a:endParaRPr lang="en-US" sz="2400" dirty="0"/>
          </a:p>
          <a:p>
            <a:r>
              <a:rPr lang="en-US" sz="2400" dirty="0"/>
              <a:t>The </a:t>
            </a:r>
            <a:r>
              <a:rPr lang="en-US" sz="2400" dirty="0">
                <a:solidFill>
                  <a:srgbClr val="FF0000"/>
                </a:solidFill>
              </a:rPr>
              <a:t>last sigmoid </a:t>
            </a:r>
            <a:r>
              <a:rPr lang="en-US" sz="2400" dirty="0"/>
              <a:t>is the </a:t>
            </a:r>
            <a:r>
              <a:rPr lang="en-US" sz="2400" b="1" dirty="0"/>
              <a:t>output /focus gate</a:t>
            </a:r>
            <a:r>
              <a:rPr lang="en-US" sz="2400" dirty="0"/>
              <a:t> and highlights</a:t>
            </a:r>
          </a:p>
          <a:p>
            <a:r>
              <a:rPr lang="en-US" sz="2400" dirty="0"/>
              <a:t> </a:t>
            </a:r>
            <a:r>
              <a:rPr lang="en-US" sz="2000" b="1" i="1" dirty="0">
                <a:solidFill>
                  <a:srgbClr val="FF0000"/>
                </a:solidFill>
              </a:rPr>
              <a:t>which information should be going to the </a:t>
            </a:r>
            <a:r>
              <a:rPr lang="en-US" sz="2000" b="1" i="1" dirty="0"/>
              <a:t>next hidden state</a:t>
            </a:r>
          </a:p>
        </p:txBody>
      </p:sp>
      <p:pic>
        <p:nvPicPr>
          <p:cNvPr id="5" name="Picture 2"/>
          <p:cNvPicPr>
            <a:picLocks noChangeAspect="1" noChangeArrowheads="1"/>
          </p:cNvPicPr>
          <p:nvPr/>
        </p:nvPicPr>
        <p:blipFill>
          <a:blip r:embed="rId2" cstate="print"/>
          <a:srcRect/>
          <a:stretch>
            <a:fillRect/>
          </a:stretch>
        </p:blipFill>
        <p:spPr bwMode="auto">
          <a:xfrm>
            <a:off x="0" y="0"/>
            <a:ext cx="9144000" cy="33528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xEl>
                                              <p:pRg st="0" end="0"/>
                                            </p:txEl>
                                          </p:spTgt>
                                        </p:tgtEl>
                                        <p:attrNameLst>
                                          <p:attrName>style.visibility</p:attrName>
                                        </p:attrNameLst>
                                      </p:cBhvr>
                                      <p:to>
                                        <p:strVal val="visible"/>
                                      </p:to>
                                    </p:set>
                                    <p:anim calcmode="lin" valueType="num">
                                      <p:cBhvr additive="base">
                                        <p:cTn id="13"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
                                            <p:txEl>
                                              <p:pRg st="1" end="1"/>
                                            </p:txEl>
                                          </p:spTgt>
                                        </p:tgtEl>
                                        <p:attrNameLst>
                                          <p:attrName>style.visibility</p:attrName>
                                        </p:attrNameLst>
                                      </p:cBhvr>
                                      <p:to>
                                        <p:strVal val="visible"/>
                                      </p:to>
                                    </p:set>
                                    <p:anim calcmode="lin" valueType="num">
                                      <p:cBhvr additive="base">
                                        <p:cTn id="19"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
                                            <p:txEl>
                                              <p:pRg st="3" end="3"/>
                                            </p:txEl>
                                          </p:spTgt>
                                        </p:tgtEl>
                                        <p:attrNameLst>
                                          <p:attrName>style.visibility</p:attrName>
                                        </p:attrNameLst>
                                      </p:cBhvr>
                                      <p:to>
                                        <p:strVal val="visible"/>
                                      </p:to>
                                    </p:set>
                                    <p:anim calcmode="lin" valueType="num">
                                      <p:cBhvr additive="base">
                                        <p:cTn id="25"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2">
                                            <p:txEl>
                                              <p:pRg st="4" end="4"/>
                                            </p:txEl>
                                          </p:spTgt>
                                        </p:tgtEl>
                                        <p:attrNameLst>
                                          <p:attrName>style.visibility</p:attrName>
                                        </p:attrNameLst>
                                      </p:cBhvr>
                                      <p:to>
                                        <p:strVal val="visible"/>
                                      </p:to>
                                    </p:set>
                                    <p:anim calcmode="lin" valueType="num">
                                      <p:cBhvr additive="base">
                                        <p:cTn id="31" dur="500" fill="hold"/>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2">
                                            <p:txEl>
                                              <p:pRg st="6" end="6"/>
                                            </p:txEl>
                                          </p:spTgt>
                                        </p:tgtEl>
                                        <p:attrNameLst>
                                          <p:attrName>style.visibility</p:attrName>
                                        </p:attrNameLst>
                                      </p:cBhvr>
                                      <p:to>
                                        <p:strVal val="visible"/>
                                      </p:to>
                                    </p:set>
                                    <p:anim calcmode="lin" valueType="num">
                                      <p:cBhvr additive="base">
                                        <p:cTn id="37" dur="500" fill="hold"/>
                                        <p:tgtEl>
                                          <p:spTgt spid="2">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2">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2">
                                            <p:txEl>
                                              <p:pRg st="7" end="7"/>
                                            </p:txEl>
                                          </p:spTgt>
                                        </p:tgtEl>
                                        <p:attrNameLst>
                                          <p:attrName>style.visibility</p:attrName>
                                        </p:attrNameLst>
                                      </p:cBhvr>
                                      <p:to>
                                        <p:strVal val="visible"/>
                                      </p:to>
                                    </p:set>
                                    <p:anim calcmode="lin" valueType="num">
                                      <p:cBhvr additive="base">
                                        <p:cTn id="43" dur="500" fill="hold"/>
                                        <p:tgtEl>
                                          <p:spTgt spid="2">
                                            <p:txEl>
                                              <p:pRg st="7" end="7"/>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2">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46914" name="Object 2"/>
          <p:cNvGraphicFramePr>
            <a:graphicFrameLocks noChangeAspect="1"/>
          </p:cNvGraphicFramePr>
          <p:nvPr/>
        </p:nvGraphicFramePr>
        <p:xfrm>
          <a:off x="685800" y="5427663"/>
          <a:ext cx="5686425" cy="1430337"/>
        </p:xfrm>
        <a:graphic>
          <a:graphicData uri="http://schemas.openxmlformats.org/presentationml/2006/ole">
            <mc:AlternateContent xmlns:mc="http://schemas.openxmlformats.org/markup-compatibility/2006">
              <mc:Choice xmlns:v="urn:schemas-microsoft-com:vml" Requires="v">
                <p:oleObj spid="_x0000_s1446916" name="Equation" r:id="rId3" imgW="2768400" imgH="749160" progId="Equation.DSMT4">
                  <p:embed/>
                </p:oleObj>
              </mc:Choice>
              <mc:Fallback>
                <p:oleObj name="Equation" r:id="rId3" imgW="2768400" imgH="749160" progId="Equation.DSMT4">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 y="5427663"/>
                        <a:ext cx="5686425" cy="14303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4" name="Picture 2"/>
          <p:cNvPicPr>
            <a:picLocks noChangeAspect="1" noChangeArrowheads="1"/>
          </p:cNvPicPr>
          <p:nvPr/>
        </p:nvPicPr>
        <p:blipFill>
          <a:blip r:embed="rId5" cstate="print"/>
          <a:srcRect/>
          <a:stretch>
            <a:fillRect/>
          </a:stretch>
        </p:blipFill>
        <p:spPr bwMode="auto">
          <a:xfrm>
            <a:off x="0" y="0"/>
            <a:ext cx="9144000" cy="3429000"/>
          </a:xfrm>
          <a:prstGeom prst="rect">
            <a:avLst/>
          </a:prstGeom>
          <a:noFill/>
          <a:ln w="9525">
            <a:noFill/>
            <a:miter lim="800000"/>
            <a:headEnd/>
            <a:tailEnd/>
          </a:ln>
        </p:spPr>
      </p:pic>
      <p:sp>
        <p:nvSpPr>
          <p:cNvPr id="5" name="Rectangle 4"/>
          <p:cNvSpPr/>
          <p:nvPr/>
        </p:nvSpPr>
        <p:spPr>
          <a:xfrm>
            <a:off x="7010400" y="4067492"/>
            <a:ext cx="2362200" cy="2790508"/>
          </a:xfrm>
          <a:prstGeom prst="rect">
            <a:avLst/>
          </a:prstGeom>
        </p:spPr>
        <p:txBody>
          <a:bodyPr wrap="square">
            <a:spAutoFit/>
          </a:bodyPr>
          <a:lstStyle/>
          <a:p>
            <a:pPr lvl="0" eaLnBrk="0" fontAlgn="base" hangingPunct="0">
              <a:spcBef>
                <a:spcPct val="0"/>
              </a:spcBef>
              <a:spcAft>
                <a:spcPct val="0"/>
              </a:spcAft>
              <a:buFont typeface="Arial" pitchFamily="34" charset="0"/>
              <a:buChar char="•"/>
            </a:pPr>
            <a:r>
              <a:rPr lang="en-US" b="1" dirty="0">
                <a:solidFill>
                  <a:srgbClr val="666666"/>
                </a:solidFill>
                <a:latin typeface="Helvetica Neue"/>
                <a:cs typeface="Arial" pitchFamily="34" charset="0"/>
              </a:rPr>
              <a:t>The long-term memory, </a:t>
            </a:r>
            <a:r>
              <a:rPr lang="en-US" sz="2000" b="1" dirty="0" err="1">
                <a:solidFill>
                  <a:srgbClr val="666666"/>
                </a:solidFill>
                <a:latin typeface="MathJax_Math-italic"/>
                <a:cs typeface="Arial" pitchFamily="34" charset="0"/>
              </a:rPr>
              <a:t>ltm</a:t>
            </a:r>
            <a:r>
              <a:rPr lang="en-US" sz="2000" b="1" baseline="-25000" dirty="0" err="1">
                <a:solidFill>
                  <a:srgbClr val="666666"/>
                </a:solidFill>
                <a:latin typeface="MathJax_Math-italic"/>
                <a:cs typeface="Arial" pitchFamily="34" charset="0"/>
              </a:rPr>
              <a:t>t</a:t>
            </a:r>
            <a:r>
              <a:rPr lang="en-US" b="1" dirty="0">
                <a:solidFill>
                  <a:srgbClr val="666666"/>
                </a:solidFill>
                <a:latin typeface="Helvetica Neue"/>
                <a:cs typeface="Arial" pitchFamily="34" charset="0"/>
              </a:rPr>
              <a:t>, is called the </a:t>
            </a:r>
            <a:r>
              <a:rPr lang="en-US" sz="2000" b="1" dirty="0">
                <a:solidFill>
                  <a:srgbClr val="333333"/>
                </a:solidFill>
                <a:latin typeface="Helvetica Neue"/>
                <a:cs typeface="Arial" pitchFamily="34" charset="0"/>
              </a:rPr>
              <a:t>cell state</a:t>
            </a:r>
            <a:r>
              <a:rPr lang="en-US" b="1" dirty="0">
                <a:solidFill>
                  <a:srgbClr val="666666"/>
                </a:solidFill>
                <a:latin typeface="Helvetica Neue"/>
                <a:cs typeface="Arial" pitchFamily="34" charset="0"/>
              </a:rPr>
              <a:t>, denoted c</a:t>
            </a:r>
            <a:r>
              <a:rPr lang="en-US" sz="2800" b="1" baseline="-25000" dirty="0">
                <a:solidFill>
                  <a:srgbClr val="666666"/>
                </a:solidFill>
                <a:latin typeface="MathJax_Math-italic"/>
                <a:cs typeface="Arial" pitchFamily="34" charset="0"/>
              </a:rPr>
              <a:t>t</a:t>
            </a:r>
            <a:r>
              <a:rPr lang="en-US" b="1" dirty="0">
                <a:solidFill>
                  <a:srgbClr val="666666"/>
                </a:solidFill>
                <a:latin typeface="Helvetica Neue"/>
                <a:cs typeface="Arial" pitchFamily="34" charset="0"/>
              </a:rPr>
              <a:t>.</a:t>
            </a:r>
          </a:p>
          <a:p>
            <a:pPr lvl="0" eaLnBrk="0" fontAlgn="base" hangingPunct="0">
              <a:spcBef>
                <a:spcPct val="0"/>
              </a:spcBef>
              <a:spcAft>
                <a:spcPct val="0"/>
              </a:spcAft>
            </a:pPr>
            <a:endParaRPr lang="en-US" b="1" dirty="0">
              <a:solidFill>
                <a:srgbClr val="666666"/>
              </a:solidFill>
              <a:latin typeface="Helvetica Neue"/>
              <a:cs typeface="Arial" pitchFamily="34" charset="0"/>
            </a:endParaRPr>
          </a:p>
          <a:p>
            <a:pPr lvl="0" eaLnBrk="0" fontAlgn="base" hangingPunct="0">
              <a:spcBef>
                <a:spcPct val="0"/>
              </a:spcBef>
              <a:spcAft>
                <a:spcPct val="0"/>
              </a:spcAft>
              <a:buFontTx/>
              <a:buChar char="•"/>
            </a:pPr>
            <a:r>
              <a:rPr lang="en-US" b="1" dirty="0">
                <a:solidFill>
                  <a:srgbClr val="666666"/>
                </a:solidFill>
                <a:latin typeface="Helvetica Neue"/>
                <a:cs typeface="Arial" pitchFamily="34" charset="0"/>
              </a:rPr>
              <a:t>The working memory, </a:t>
            </a:r>
            <a:r>
              <a:rPr lang="en-US" sz="2000" b="1" dirty="0" err="1">
                <a:solidFill>
                  <a:srgbClr val="666666"/>
                </a:solidFill>
                <a:latin typeface="MathJax_Math-italic"/>
                <a:cs typeface="Arial" pitchFamily="34" charset="0"/>
              </a:rPr>
              <a:t>wm</a:t>
            </a:r>
            <a:r>
              <a:rPr lang="en-US" sz="2000" b="1" baseline="-25000" dirty="0" err="1">
                <a:solidFill>
                  <a:srgbClr val="666666"/>
                </a:solidFill>
                <a:latin typeface="MathJax_Math-italic"/>
                <a:cs typeface="Arial" pitchFamily="34" charset="0"/>
              </a:rPr>
              <a:t>t</a:t>
            </a:r>
            <a:r>
              <a:rPr lang="en-US" sz="2000" b="1" baseline="-25000" dirty="0">
                <a:solidFill>
                  <a:srgbClr val="666666"/>
                </a:solidFill>
                <a:latin typeface="MathJax_Math-italic"/>
                <a:cs typeface="Arial" pitchFamily="34" charset="0"/>
              </a:rPr>
              <a:t> </a:t>
            </a:r>
            <a:r>
              <a:rPr lang="en-US" b="1" dirty="0">
                <a:solidFill>
                  <a:srgbClr val="666666"/>
                </a:solidFill>
                <a:latin typeface="Helvetica Neue"/>
                <a:cs typeface="Arial" pitchFamily="34" charset="0"/>
              </a:rPr>
              <a:t> is called the </a:t>
            </a:r>
            <a:r>
              <a:rPr lang="en-US" sz="2000" b="1" dirty="0">
                <a:solidFill>
                  <a:srgbClr val="333333"/>
                </a:solidFill>
                <a:latin typeface="Helvetica Neue"/>
                <a:cs typeface="Arial" pitchFamily="34" charset="0"/>
              </a:rPr>
              <a:t>hidden state </a:t>
            </a:r>
            <a:r>
              <a:rPr lang="en-US" b="1" dirty="0">
                <a:solidFill>
                  <a:srgbClr val="666666"/>
                </a:solidFill>
                <a:latin typeface="Helvetica Neue"/>
                <a:cs typeface="Arial" pitchFamily="34" charset="0"/>
              </a:rPr>
              <a:t>denoted  h</a:t>
            </a:r>
            <a:r>
              <a:rPr lang="en-US" sz="2800" b="1" baseline="-25000" dirty="0">
                <a:solidFill>
                  <a:srgbClr val="666666"/>
                </a:solidFill>
                <a:latin typeface="MathJax_Math-italic"/>
                <a:cs typeface="Arial" pitchFamily="34" charset="0"/>
              </a:rPr>
              <a:t>t</a:t>
            </a:r>
            <a:r>
              <a:rPr lang="en-US" b="1" dirty="0">
                <a:solidFill>
                  <a:srgbClr val="666666"/>
                </a:solidFill>
                <a:latin typeface="Helvetica Neue"/>
                <a:cs typeface="Arial" pitchFamily="34" charset="0"/>
              </a:rPr>
              <a:t>. </a:t>
            </a:r>
            <a:endParaRPr lang="en-US" dirty="0"/>
          </a:p>
        </p:txBody>
      </p:sp>
      <p:graphicFrame>
        <p:nvGraphicFramePr>
          <p:cNvPr id="1446915" name="Object 3"/>
          <p:cNvGraphicFramePr>
            <a:graphicFrameLocks noChangeAspect="1"/>
          </p:cNvGraphicFramePr>
          <p:nvPr/>
        </p:nvGraphicFramePr>
        <p:xfrm>
          <a:off x="0" y="3429000"/>
          <a:ext cx="5181600" cy="1727200"/>
        </p:xfrm>
        <a:graphic>
          <a:graphicData uri="http://schemas.openxmlformats.org/presentationml/2006/ole">
            <mc:AlternateContent xmlns:mc="http://schemas.openxmlformats.org/markup-compatibility/2006">
              <mc:Choice xmlns:v="urn:schemas-microsoft-com:vml" Requires="v">
                <p:oleObj spid="_x0000_s1446917" name="Equation" r:id="rId6" imgW="2819160" imgH="939600" progId="Equation.DSMT4">
                  <p:embed/>
                </p:oleObj>
              </mc:Choice>
              <mc:Fallback>
                <p:oleObj name="Equation" r:id="rId6" imgW="2819160" imgH="939600" progId="Equation.DSMT4">
                  <p:embed/>
                  <p:pic>
                    <p:nvPicPr>
                      <p:cNvPr id="0"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3429000"/>
                        <a:ext cx="5181600" cy="172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 name="TextBox 5"/>
          <p:cNvSpPr txBox="1"/>
          <p:nvPr/>
        </p:nvSpPr>
        <p:spPr>
          <a:xfrm>
            <a:off x="5105400" y="3352800"/>
            <a:ext cx="4038600" cy="461665"/>
          </a:xfrm>
          <a:prstGeom prst="rect">
            <a:avLst/>
          </a:prstGeom>
          <a:noFill/>
        </p:spPr>
        <p:txBody>
          <a:bodyPr wrap="square" rtlCol="0">
            <a:spAutoFit/>
          </a:bodyPr>
          <a:lstStyle/>
          <a:p>
            <a:r>
              <a:rPr lang="en-US" sz="2400" dirty="0"/>
              <a:t>Write expression for c</a:t>
            </a:r>
            <a:r>
              <a:rPr lang="en-US" sz="2400" baseline="-25000" dirty="0"/>
              <a:t>t</a:t>
            </a:r>
            <a:r>
              <a:rPr lang="en-US" sz="2400" baseline="30000" dirty="0"/>
              <a:t>’</a:t>
            </a:r>
            <a:r>
              <a:rPr lang="en-US" sz="2400" dirty="0"/>
              <a:t>   c</a:t>
            </a:r>
            <a:r>
              <a:rPr lang="en-US" sz="2400" baseline="-25000" dirty="0"/>
              <a:t>t </a:t>
            </a:r>
            <a:r>
              <a:rPr lang="en-US" sz="2400" dirty="0"/>
              <a:t>  h</a:t>
            </a:r>
            <a:r>
              <a:rPr lang="en-US" sz="2400" baseline="-25000" dirty="0"/>
              <a:t>t</a:t>
            </a:r>
            <a:endParaRPr lang="en-US"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446915"/>
                                        </p:tgtEl>
                                        <p:attrNameLst>
                                          <p:attrName>style.visibility</p:attrName>
                                        </p:attrNameLst>
                                      </p:cBhvr>
                                      <p:to>
                                        <p:strVal val="visible"/>
                                      </p:to>
                                    </p:set>
                                    <p:anim calcmode="lin" valueType="num">
                                      <p:cBhvr additive="base">
                                        <p:cTn id="13" dur="500" fill="hold"/>
                                        <p:tgtEl>
                                          <p:spTgt spid="1446915"/>
                                        </p:tgtEl>
                                        <p:attrNameLst>
                                          <p:attrName>ppt_x</p:attrName>
                                        </p:attrNameLst>
                                      </p:cBhvr>
                                      <p:tavLst>
                                        <p:tav tm="0">
                                          <p:val>
                                            <p:strVal val="#ppt_x"/>
                                          </p:val>
                                        </p:tav>
                                        <p:tav tm="100000">
                                          <p:val>
                                            <p:strVal val="#ppt_x"/>
                                          </p:val>
                                        </p:tav>
                                      </p:tavLst>
                                    </p:anim>
                                    <p:anim calcmode="lin" valueType="num">
                                      <p:cBhvr additive="base">
                                        <p:cTn id="14" dur="500" fill="hold"/>
                                        <p:tgtEl>
                                          <p:spTgt spid="144691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446914"/>
                                        </p:tgtEl>
                                        <p:attrNameLst>
                                          <p:attrName>style.visibility</p:attrName>
                                        </p:attrNameLst>
                                      </p:cBhvr>
                                      <p:to>
                                        <p:strVal val="visible"/>
                                      </p:to>
                                    </p:set>
                                    <p:anim calcmode="lin" valueType="num">
                                      <p:cBhvr additive="base">
                                        <p:cTn id="25" dur="500" fill="hold"/>
                                        <p:tgtEl>
                                          <p:spTgt spid="1446914"/>
                                        </p:tgtEl>
                                        <p:attrNameLst>
                                          <p:attrName>ppt_x</p:attrName>
                                        </p:attrNameLst>
                                      </p:cBhvr>
                                      <p:tavLst>
                                        <p:tav tm="0">
                                          <p:val>
                                            <p:strVal val="#ppt_x"/>
                                          </p:val>
                                        </p:tav>
                                        <p:tav tm="100000">
                                          <p:val>
                                            <p:strVal val="#ppt_x"/>
                                          </p:val>
                                        </p:tav>
                                      </p:tavLst>
                                    </p:anim>
                                    <p:anim calcmode="lin" valueType="num">
                                      <p:cBhvr additive="base">
                                        <p:cTn id="26" dur="500" fill="hold"/>
                                        <p:tgtEl>
                                          <p:spTgt spid="1446914"/>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5">
                                            <p:txEl>
                                              <p:pRg st="0" end="0"/>
                                            </p:txEl>
                                          </p:spTgt>
                                        </p:tgtEl>
                                        <p:attrNameLst>
                                          <p:attrName>style.visibility</p:attrName>
                                        </p:attrNameLst>
                                      </p:cBhvr>
                                      <p:to>
                                        <p:strVal val="visible"/>
                                      </p:to>
                                    </p:set>
                                    <p:anim calcmode="lin" valueType="num">
                                      <p:cBhvr additive="base">
                                        <p:cTn id="31"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5">
                                            <p:txEl>
                                              <p:pRg st="2" end="2"/>
                                            </p:txEl>
                                          </p:spTgt>
                                        </p:tgtEl>
                                        <p:attrNameLst>
                                          <p:attrName>style.visibility</p:attrName>
                                        </p:attrNameLst>
                                      </p:cBhvr>
                                      <p:to>
                                        <p:strVal val="visible"/>
                                      </p:to>
                                    </p:set>
                                    <p:anim calcmode="lin" valueType="num">
                                      <p:cBhvr additive="base">
                                        <p:cTn id="37"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5">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6" grpId="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5073" name="Rectangle 1"/>
          <p:cNvSpPr>
            <a:spLocks noChangeArrowheads="1"/>
          </p:cNvSpPr>
          <p:nvPr/>
        </p:nvSpPr>
        <p:spPr bwMode="auto">
          <a:xfrm>
            <a:off x="0" y="-381000"/>
            <a:ext cx="9144000" cy="1157197"/>
          </a:xfrm>
          <a:prstGeom prst="rect">
            <a:avLst/>
          </a:prstGeom>
          <a:solidFill>
            <a:srgbClr val="FFFFFF"/>
          </a:solidFill>
          <a:ln w="9525">
            <a:noFill/>
            <a:miter lim="800000"/>
            <a:headEnd/>
            <a:tailEnd/>
          </a:ln>
          <a:effectLst/>
        </p:spPr>
        <p:txBody>
          <a:bodyPr vert="horz" wrap="square" lIns="0" tIns="357075" rIns="0" bIns="179331"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00"/>
                </a:solidFill>
                <a:effectLst/>
                <a:latin typeface="Helvetica"/>
                <a:cs typeface="Arial" pitchFamily="34" charset="0"/>
              </a:rPr>
              <a:t>Updating C</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a:ln>
                  <a:noFill/>
                </a:ln>
                <a:solidFill>
                  <a:srgbClr val="000000"/>
                </a:solidFill>
                <a:effectLst/>
                <a:latin typeface="Helvetica"/>
                <a:cs typeface="Arial" pitchFamily="34" charset="0"/>
              </a:rPr>
              <a:t>The key part in LSTM is to update the cell state </a:t>
            </a:r>
            <a:r>
              <a:rPr kumimoji="0" lang="en-US" sz="2000" b="0" i="0" u="none" strike="noStrike" cap="none" normalizeH="0" baseline="0" dirty="0">
                <a:ln>
                  <a:noFill/>
                </a:ln>
                <a:solidFill>
                  <a:srgbClr val="000000"/>
                </a:solidFill>
                <a:effectLst/>
                <a:latin typeface="MathJax_Math-italic"/>
                <a:cs typeface="Arial" pitchFamily="34" charset="0"/>
              </a:rPr>
              <a:t>C</a:t>
            </a:r>
            <a:r>
              <a:rPr kumimoji="0" lang="en-US" b="0" i="0" u="none" strike="noStrike" cap="none" normalizeH="0" baseline="0" dirty="0">
                <a:ln>
                  <a:noFill/>
                </a:ln>
                <a:solidFill>
                  <a:srgbClr val="000000"/>
                </a:solidFill>
                <a:effectLst/>
                <a:latin typeface="Helvetica"/>
                <a:cs typeface="Arial" pitchFamily="34" charset="0"/>
              </a:rPr>
              <a:t>.</a:t>
            </a:r>
            <a:endParaRPr kumimoji="0" lang="en-US" sz="2800" b="0" i="0" u="none" strike="noStrike" cap="none" normalizeH="0" baseline="0" dirty="0">
              <a:ln>
                <a:noFill/>
              </a:ln>
              <a:solidFill>
                <a:schemeClr val="tx1"/>
              </a:solidFill>
              <a:effectLst/>
              <a:latin typeface="Arial" pitchFamily="34" charset="0"/>
              <a:cs typeface="Arial" pitchFamily="34" charset="0"/>
            </a:endParaRPr>
          </a:p>
        </p:txBody>
      </p:sp>
      <p:pic>
        <p:nvPicPr>
          <p:cNvPr id="1795075" name="Picture 3"/>
          <p:cNvPicPr>
            <a:picLocks noChangeAspect="1" noChangeArrowheads="1"/>
          </p:cNvPicPr>
          <p:nvPr/>
        </p:nvPicPr>
        <p:blipFill>
          <a:blip r:embed="rId2" cstate="print"/>
          <a:srcRect/>
          <a:stretch>
            <a:fillRect/>
          </a:stretch>
        </p:blipFill>
        <p:spPr bwMode="auto">
          <a:xfrm>
            <a:off x="6858000" y="-304801"/>
            <a:ext cx="2286000" cy="2137709"/>
          </a:xfrm>
          <a:prstGeom prst="rect">
            <a:avLst/>
          </a:prstGeom>
          <a:noFill/>
          <a:ln w="9525">
            <a:noFill/>
            <a:miter lim="800000"/>
            <a:headEnd/>
            <a:tailEnd/>
          </a:ln>
        </p:spPr>
      </p:pic>
      <p:pic>
        <p:nvPicPr>
          <p:cNvPr id="1758209" name="Picture 1"/>
          <p:cNvPicPr>
            <a:picLocks noChangeAspect="1" noChangeArrowheads="1"/>
          </p:cNvPicPr>
          <p:nvPr/>
        </p:nvPicPr>
        <p:blipFill>
          <a:blip r:embed="rId3" cstate="print"/>
          <a:srcRect/>
          <a:stretch>
            <a:fillRect/>
          </a:stretch>
        </p:blipFill>
        <p:spPr bwMode="auto">
          <a:xfrm>
            <a:off x="0" y="1752600"/>
            <a:ext cx="9144000" cy="1200150"/>
          </a:xfrm>
          <a:prstGeom prst="rect">
            <a:avLst/>
          </a:prstGeom>
          <a:noFill/>
          <a:ln w="9525">
            <a:noFill/>
            <a:miter lim="800000"/>
            <a:headEnd/>
            <a:tailEnd/>
          </a:ln>
        </p:spPr>
      </p:pic>
      <p:pic>
        <p:nvPicPr>
          <p:cNvPr id="1758211" name="Picture 3"/>
          <p:cNvPicPr>
            <a:picLocks noChangeAspect="1" noChangeArrowheads="1"/>
          </p:cNvPicPr>
          <p:nvPr/>
        </p:nvPicPr>
        <p:blipFill>
          <a:blip r:embed="rId4" cstate="print"/>
          <a:srcRect/>
          <a:stretch>
            <a:fillRect/>
          </a:stretch>
        </p:blipFill>
        <p:spPr bwMode="auto">
          <a:xfrm>
            <a:off x="0" y="4800600"/>
            <a:ext cx="6115050" cy="1504950"/>
          </a:xfrm>
          <a:prstGeom prst="rect">
            <a:avLst/>
          </a:prstGeom>
          <a:noFill/>
          <a:ln w="9525">
            <a:noFill/>
            <a:miter lim="800000"/>
            <a:headEnd/>
            <a:tailEnd/>
          </a:ln>
        </p:spPr>
      </p:pic>
      <p:pic>
        <p:nvPicPr>
          <p:cNvPr id="1758212" name="Picture 4"/>
          <p:cNvPicPr>
            <a:picLocks noChangeAspect="1" noChangeArrowheads="1"/>
          </p:cNvPicPr>
          <p:nvPr/>
        </p:nvPicPr>
        <p:blipFill>
          <a:blip r:embed="rId5" cstate="print"/>
          <a:srcRect/>
          <a:stretch>
            <a:fillRect/>
          </a:stretch>
        </p:blipFill>
        <p:spPr bwMode="auto">
          <a:xfrm>
            <a:off x="266700" y="3276600"/>
            <a:ext cx="8877300" cy="990600"/>
          </a:xfrm>
          <a:prstGeom prst="rect">
            <a:avLst/>
          </a:prstGeom>
          <a:noFill/>
          <a:ln w="9525">
            <a:noFill/>
            <a:miter lim="800000"/>
            <a:headEnd/>
            <a:tailEnd/>
          </a:ln>
        </p:spPr>
      </p:pic>
      <p:pic>
        <p:nvPicPr>
          <p:cNvPr id="1758214" name="Picture 6"/>
          <p:cNvPicPr>
            <a:picLocks noChangeAspect="1" noChangeArrowheads="1"/>
          </p:cNvPicPr>
          <p:nvPr/>
        </p:nvPicPr>
        <p:blipFill>
          <a:blip r:embed="rId6" cstate="print"/>
          <a:srcRect/>
          <a:stretch>
            <a:fillRect/>
          </a:stretch>
        </p:blipFill>
        <p:spPr bwMode="auto">
          <a:xfrm>
            <a:off x="6553200" y="4036932"/>
            <a:ext cx="2066925" cy="2278144"/>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795075"/>
                                        </p:tgtEl>
                                        <p:attrNameLst>
                                          <p:attrName>style.visibility</p:attrName>
                                        </p:attrNameLst>
                                      </p:cBhvr>
                                      <p:to>
                                        <p:strVal val="visible"/>
                                      </p:to>
                                    </p:set>
                                    <p:anim calcmode="lin" valueType="num">
                                      <p:cBhvr additive="base">
                                        <p:cTn id="7" dur="500" fill="hold"/>
                                        <p:tgtEl>
                                          <p:spTgt spid="1795075"/>
                                        </p:tgtEl>
                                        <p:attrNameLst>
                                          <p:attrName>ppt_x</p:attrName>
                                        </p:attrNameLst>
                                      </p:cBhvr>
                                      <p:tavLst>
                                        <p:tav tm="0">
                                          <p:val>
                                            <p:strVal val="#ppt_x"/>
                                          </p:val>
                                        </p:tav>
                                        <p:tav tm="100000">
                                          <p:val>
                                            <p:strVal val="#ppt_x"/>
                                          </p:val>
                                        </p:tav>
                                      </p:tavLst>
                                    </p:anim>
                                    <p:anim calcmode="lin" valueType="num">
                                      <p:cBhvr additive="base">
                                        <p:cTn id="8" dur="500" fill="hold"/>
                                        <p:tgtEl>
                                          <p:spTgt spid="179507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758209"/>
                                        </p:tgtEl>
                                        <p:attrNameLst>
                                          <p:attrName>style.visibility</p:attrName>
                                        </p:attrNameLst>
                                      </p:cBhvr>
                                      <p:to>
                                        <p:strVal val="visible"/>
                                      </p:to>
                                    </p:set>
                                    <p:anim calcmode="lin" valueType="num">
                                      <p:cBhvr additive="base">
                                        <p:cTn id="13" dur="500" fill="hold"/>
                                        <p:tgtEl>
                                          <p:spTgt spid="1758209"/>
                                        </p:tgtEl>
                                        <p:attrNameLst>
                                          <p:attrName>ppt_x</p:attrName>
                                        </p:attrNameLst>
                                      </p:cBhvr>
                                      <p:tavLst>
                                        <p:tav tm="0">
                                          <p:val>
                                            <p:strVal val="#ppt_x"/>
                                          </p:val>
                                        </p:tav>
                                        <p:tav tm="100000">
                                          <p:val>
                                            <p:strVal val="#ppt_x"/>
                                          </p:val>
                                        </p:tav>
                                      </p:tavLst>
                                    </p:anim>
                                    <p:anim calcmode="lin" valueType="num">
                                      <p:cBhvr additive="base">
                                        <p:cTn id="14" dur="500" fill="hold"/>
                                        <p:tgtEl>
                                          <p:spTgt spid="175820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758212"/>
                                        </p:tgtEl>
                                        <p:attrNameLst>
                                          <p:attrName>style.visibility</p:attrName>
                                        </p:attrNameLst>
                                      </p:cBhvr>
                                      <p:to>
                                        <p:strVal val="visible"/>
                                      </p:to>
                                    </p:set>
                                    <p:anim calcmode="lin" valueType="num">
                                      <p:cBhvr additive="base">
                                        <p:cTn id="19" dur="500" fill="hold"/>
                                        <p:tgtEl>
                                          <p:spTgt spid="1758212"/>
                                        </p:tgtEl>
                                        <p:attrNameLst>
                                          <p:attrName>ppt_x</p:attrName>
                                        </p:attrNameLst>
                                      </p:cBhvr>
                                      <p:tavLst>
                                        <p:tav tm="0">
                                          <p:val>
                                            <p:strVal val="#ppt_x"/>
                                          </p:val>
                                        </p:tav>
                                        <p:tav tm="100000">
                                          <p:val>
                                            <p:strVal val="#ppt_x"/>
                                          </p:val>
                                        </p:tav>
                                      </p:tavLst>
                                    </p:anim>
                                    <p:anim calcmode="lin" valueType="num">
                                      <p:cBhvr additive="base">
                                        <p:cTn id="20" dur="500" fill="hold"/>
                                        <p:tgtEl>
                                          <p:spTgt spid="1758212"/>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758214"/>
                                        </p:tgtEl>
                                        <p:attrNameLst>
                                          <p:attrName>style.visibility</p:attrName>
                                        </p:attrNameLst>
                                      </p:cBhvr>
                                      <p:to>
                                        <p:strVal val="visible"/>
                                      </p:to>
                                    </p:set>
                                    <p:anim calcmode="lin" valueType="num">
                                      <p:cBhvr additive="base">
                                        <p:cTn id="25" dur="500" fill="hold"/>
                                        <p:tgtEl>
                                          <p:spTgt spid="1758214"/>
                                        </p:tgtEl>
                                        <p:attrNameLst>
                                          <p:attrName>ppt_x</p:attrName>
                                        </p:attrNameLst>
                                      </p:cBhvr>
                                      <p:tavLst>
                                        <p:tav tm="0">
                                          <p:val>
                                            <p:strVal val="#ppt_x"/>
                                          </p:val>
                                        </p:tav>
                                        <p:tav tm="100000">
                                          <p:val>
                                            <p:strVal val="#ppt_x"/>
                                          </p:val>
                                        </p:tav>
                                      </p:tavLst>
                                    </p:anim>
                                    <p:anim calcmode="lin" valueType="num">
                                      <p:cBhvr additive="base">
                                        <p:cTn id="26" dur="500" fill="hold"/>
                                        <p:tgtEl>
                                          <p:spTgt spid="1758214"/>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758211"/>
                                        </p:tgtEl>
                                        <p:attrNameLst>
                                          <p:attrName>style.visibility</p:attrName>
                                        </p:attrNameLst>
                                      </p:cBhvr>
                                      <p:to>
                                        <p:strVal val="visible"/>
                                      </p:to>
                                    </p:set>
                                    <p:anim calcmode="lin" valueType="num">
                                      <p:cBhvr additive="base">
                                        <p:cTn id="31" dur="500" fill="hold"/>
                                        <p:tgtEl>
                                          <p:spTgt spid="1758211"/>
                                        </p:tgtEl>
                                        <p:attrNameLst>
                                          <p:attrName>ppt_x</p:attrName>
                                        </p:attrNameLst>
                                      </p:cBhvr>
                                      <p:tavLst>
                                        <p:tav tm="0">
                                          <p:val>
                                            <p:strVal val="#ppt_x"/>
                                          </p:val>
                                        </p:tav>
                                        <p:tav tm="100000">
                                          <p:val>
                                            <p:strVal val="#ppt_x"/>
                                          </p:val>
                                        </p:tav>
                                      </p:tavLst>
                                    </p:anim>
                                    <p:anim calcmode="lin" valueType="num">
                                      <p:cBhvr additive="base">
                                        <p:cTn id="32" dur="500" fill="hold"/>
                                        <p:tgtEl>
                                          <p:spTgt spid="17582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89282" name="Picture 2"/>
          <p:cNvPicPr>
            <a:picLocks noChangeAspect="1" noChangeArrowheads="1"/>
          </p:cNvPicPr>
          <p:nvPr/>
        </p:nvPicPr>
        <p:blipFill>
          <a:blip r:embed="rId2" cstate="print"/>
          <a:srcRect/>
          <a:stretch>
            <a:fillRect/>
          </a:stretch>
        </p:blipFill>
        <p:spPr bwMode="auto">
          <a:xfrm>
            <a:off x="0" y="457200"/>
            <a:ext cx="9144000" cy="6019799"/>
          </a:xfrm>
          <a:prstGeom prst="rect">
            <a:avLst/>
          </a:prstGeom>
          <a:noFill/>
          <a:ln w="9525">
            <a:noFill/>
            <a:miter lim="800000"/>
            <a:headEnd/>
            <a:tailEnd/>
          </a:ln>
        </p:spPr>
      </p:pic>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48962" name="Picture 2"/>
          <p:cNvPicPr>
            <a:picLocks noChangeAspect="1" noChangeArrowheads="1"/>
          </p:cNvPicPr>
          <p:nvPr/>
        </p:nvPicPr>
        <p:blipFill>
          <a:blip r:embed="rId2" cstate="print"/>
          <a:srcRect/>
          <a:stretch>
            <a:fillRect/>
          </a:stretch>
        </p:blipFill>
        <p:spPr bwMode="auto">
          <a:xfrm>
            <a:off x="0" y="1447800"/>
            <a:ext cx="9144000" cy="3443288"/>
          </a:xfrm>
          <a:prstGeom prst="rect">
            <a:avLst/>
          </a:prstGeom>
          <a:noFill/>
          <a:ln w="9525">
            <a:noFill/>
            <a:miter lim="800000"/>
            <a:headEnd/>
            <a:tailEnd/>
          </a:ln>
        </p:spPr>
      </p:pic>
      <p:pic>
        <p:nvPicPr>
          <p:cNvPr id="3" name="Picture 3"/>
          <p:cNvPicPr>
            <a:picLocks noChangeAspect="1" noChangeArrowheads="1"/>
          </p:cNvPicPr>
          <p:nvPr/>
        </p:nvPicPr>
        <p:blipFill>
          <a:blip r:embed="rId3" cstate="print"/>
          <a:srcRect/>
          <a:stretch>
            <a:fillRect/>
          </a:stretch>
        </p:blipFill>
        <p:spPr bwMode="auto">
          <a:xfrm>
            <a:off x="0" y="5095875"/>
            <a:ext cx="5440947" cy="1762125"/>
          </a:xfrm>
          <a:prstGeom prst="rect">
            <a:avLst/>
          </a:prstGeom>
          <a:noFill/>
          <a:ln w="9525">
            <a:noFill/>
            <a:miter lim="800000"/>
            <a:headEnd/>
            <a:tailEnd/>
          </a:ln>
        </p:spPr>
      </p:pic>
      <p:sp>
        <p:nvSpPr>
          <p:cNvPr id="4" name="TextBox 3"/>
          <p:cNvSpPr txBox="1"/>
          <p:nvPr/>
        </p:nvSpPr>
        <p:spPr>
          <a:xfrm>
            <a:off x="304800" y="0"/>
            <a:ext cx="9144000" cy="646331"/>
          </a:xfrm>
          <a:prstGeom prst="rect">
            <a:avLst/>
          </a:prstGeom>
          <a:noFill/>
        </p:spPr>
        <p:txBody>
          <a:bodyPr wrap="square" rtlCol="0">
            <a:spAutoFit/>
          </a:bodyPr>
          <a:lstStyle/>
          <a:p>
            <a:r>
              <a:rPr lang="en-US" sz="3600" dirty="0">
                <a:solidFill>
                  <a:srgbClr val="FF0000"/>
                </a:solidFill>
              </a:rPr>
              <a:t>LSTM with Peephole Connections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448962"/>
                                        </p:tgtEl>
                                        <p:attrNameLst>
                                          <p:attrName>style.visibility</p:attrName>
                                        </p:attrNameLst>
                                      </p:cBhvr>
                                      <p:to>
                                        <p:strVal val="visible"/>
                                      </p:to>
                                    </p:set>
                                    <p:anim calcmode="lin" valueType="num">
                                      <p:cBhvr additive="base">
                                        <p:cTn id="13" dur="500" fill="hold"/>
                                        <p:tgtEl>
                                          <p:spTgt spid="1448962"/>
                                        </p:tgtEl>
                                        <p:attrNameLst>
                                          <p:attrName>ppt_x</p:attrName>
                                        </p:attrNameLst>
                                      </p:cBhvr>
                                      <p:tavLst>
                                        <p:tav tm="0">
                                          <p:val>
                                            <p:strVal val="#ppt_x"/>
                                          </p:val>
                                        </p:tav>
                                        <p:tav tm="100000">
                                          <p:val>
                                            <p:strVal val="#ppt_x"/>
                                          </p:val>
                                        </p:tav>
                                      </p:tavLst>
                                    </p:anim>
                                    <p:anim calcmode="lin" valueType="num">
                                      <p:cBhvr additive="base">
                                        <p:cTn id="14" dur="500" fill="hold"/>
                                        <p:tgtEl>
                                          <p:spTgt spid="144896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500" fill="hold"/>
                                        <p:tgtEl>
                                          <p:spTgt spid="3"/>
                                        </p:tgtEl>
                                        <p:attrNameLst>
                                          <p:attrName>ppt_x</p:attrName>
                                        </p:attrNameLst>
                                      </p:cBhvr>
                                      <p:tavLst>
                                        <p:tav tm="0">
                                          <p:val>
                                            <p:strVal val="#ppt_x"/>
                                          </p:val>
                                        </p:tav>
                                        <p:tav tm="100000">
                                          <p:val>
                                            <p:strVal val="#ppt_x"/>
                                          </p:val>
                                        </p:tav>
                                      </p:tavLst>
                                    </p:anim>
                                    <p:anim calcmode="lin" valueType="num">
                                      <p:cBhvr additive="base">
                                        <p:cTn id="20"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48962" name="Picture 2"/>
          <p:cNvPicPr>
            <a:picLocks noChangeAspect="1" noChangeArrowheads="1"/>
          </p:cNvPicPr>
          <p:nvPr/>
        </p:nvPicPr>
        <p:blipFill>
          <a:blip r:embed="rId3" cstate="print"/>
          <a:srcRect/>
          <a:stretch>
            <a:fillRect/>
          </a:stretch>
        </p:blipFill>
        <p:spPr bwMode="auto">
          <a:xfrm>
            <a:off x="0" y="762000"/>
            <a:ext cx="9144000" cy="3443288"/>
          </a:xfrm>
          <a:prstGeom prst="rect">
            <a:avLst/>
          </a:prstGeom>
          <a:noFill/>
          <a:ln w="9525">
            <a:noFill/>
            <a:miter lim="800000"/>
            <a:headEnd/>
            <a:tailEnd/>
          </a:ln>
        </p:spPr>
      </p:pic>
      <p:sp>
        <p:nvSpPr>
          <p:cNvPr id="4" name="TextBox 3"/>
          <p:cNvSpPr txBox="1"/>
          <p:nvPr/>
        </p:nvSpPr>
        <p:spPr>
          <a:xfrm>
            <a:off x="304800" y="0"/>
            <a:ext cx="9144000" cy="646331"/>
          </a:xfrm>
          <a:prstGeom prst="rect">
            <a:avLst/>
          </a:prstGeom>
          <a:noFill/>
        </p:spPr>
        <p:txBody>
          <a:bodyPr wrap="square" rtlCol="0">
            <a:spAutoFit/>
          </a:bodyPr>
          <a:lstStyle/>
          <a:p>
            <a:r>
              <a:rPr lang="en-US" sz="3600" dirty="0">
                <a:solidFill>
                  <a:srgbClr val="FF0000"/>
                </a:solidFill>
              </a:rPr>
              <a:t>LSTM with Peephole Connections</a:t>
            </a:r>
          </a:p>
        </p:txBody>
      </p:sp>
      <p:graphicFrame>
        <p:nvGraphicFramePr>
          <p:cNvPr id="1887234" name="Object 2"/>
          <p:cNvGraphicFramePr>
            <a:graphicFrameLocks noChangeAspect="1"/>
          </p:cNvGraphicFramePr>
          <p:nvPr/>
        </p:nvGraphicFramePr>
        <p:xfrm>
          <a:off x="457200" y="4419600"/>
          <a:ext cx="7504459" cy="1887538"/>
        </p:xfrm>
        <a:graphic>
          <a:graphicData uri="http://schemas.openxmlformats.org/presentationml/2006/ole">
            <mc:AlternateContent xmlns:mc="http://schemas.openxmlformats.org/markup-compatibility/2006">
              <mc:Choice xmlns:v="urn:schemas-microsoft-com:vml" Requires="v">
                <p:oleObj spid="_x0000_s1887235" name="Equation" r:id="rId4" imgW="2768400" imgH="749160" progId="Equation.DSMT4">
                  <p:embed/>
                </p:oleObj>
              </mc:Choice>
              <mc:Fallback>
                <p:oleObj name="Equation" r:id="rId4" imgW="2768400" imgH="749160" progId="Equation.DSMT4">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200" y="4419600"/>
                        <a:ext cx="7504459" cy="18875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448962"/>
                                        </p:tgtEl>
                                        <p:attrNameLst>
                                          <p:attrName>style.visibility</p:attrName>
                                        </p:attrNameLst>
                                      </p:cBhvr>
                                      <p:to>
                                        <p:strVal val="visible"/>
                                      </p:to>
                                    </p:set>
                                    <p:anim calcmode="lin" valueType="num">
                                      <p:cBhvr additive="base">
                                        <p:cTn id="13" dur="500" fill="hold"/>
                                        <p:tgtEl>
                                          <p:spTgt spid="1448962"/>
                                        </p:tgtEl>
                                        <p:attrNameLst>
                                          <p:attrName>ppt_x</p:attrName>
                                        </p:attrNameLst>
                                      </p:cBhvr>
                                      <p:tavLst>
                                        <p:tav tm="0">
                                          <p:val>
                                            <p:strVal val="#ppt_x"/>
                                          </p:val>
                                        </p:tav>
                                        <p:tav tm="100000">
                                          <p:val>
                                            <p:strVal val="#ppt_x"/>
                                          </p:val>
                                        </p:tav>
                                      </p:tavLst>
                                    </p:anim>
                                    <p:anim calcmode="lin" valueType="num">
                                      <p:cBhvr additive="base">
                                        <p:cTn id="14" dur="500" fill="hold"/>
                                        <p:tgtEl>
                                          <p:spTgt spid="144896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887234"/>
                                        </p:tgtEl>
                                        <p:attrNameLst>
                                          <p:attrName>style.visibility</p:attrName>
                                        </p:attrNameLst>
                                      </p:cBhvr>
                                      <p:to>
                                        <p:strVal val="visible"/>
                                      </p:to>
                                    </p:set>
                                    <p:anim calcmode="lin" valueType="num">
                                      <p:cBhvr additive="base">
                                        <p:cTn id="19" dur="500" fill="hold"/>
                                        <p:tgtEl>
                                          <p:spTgt spid="1887234"/>
                                        </p:tgtEl>
                                        <p:attrNameLst>
                                          <p:attrName>ppt_x</p:attrName>
                                        </p:attrNameLst>
                                      </p:cBhvr>
                                      <p:tavLst>
                                        <p:tav tm="0">
                                          <p:val>
                                            <p:strVal val="#ppt_x"/>
                                          </p:val>
                                        </p:tav>
                                        <p:tav tm="100000">
                                          <p:val>
                                            <p:strVal val="#ppt_x"/>
                                          </p:val>
                                        </p:tav>
                                      </p:tavLst>
                                    </p:anim>
                                    <p:anim calcmode="lin" valueType="num">
                                      <p:cBhvr additive="base">
                                        <p:cTn id="20" dur="500" fill="hold"/>
                                        <p:tgtEl>
                                          <p:spTgt spid="188723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887234"/>
                                        </p:tgtEl>
                                        <p:attrNameLst>
                                          <p:attrName>style.visibility</p:attrName>
                                        </p:attrNameLst>
                                      </p:cBhvr>
                                      <p:to>
                                        <p:strVal val="visible"/>
                                      </p:to>
                                    </p:set>
                                    <p:anim calcmode="lin" valueType="num">
                                      <p:cBhvr additive="base">
                                        <p:cTn id="25" dur="500" fill="hold"/>
                                        <p:tgtEl>
                                          <p:spTgt spid="1887234"/>
                                        </p:tgtEl>
                                        <p:attrNameLst>
                                          <p:attrName>ppt_x</p:attrName>
                                        </p:attrNameLst>
                                      </p:cBhvr>
                                      <p:tavLst>
                                        <p:tav tm="0">
                                          <p:val>
                                            <p:strVal val="#ppt_x"/>
                                          </p:val>
                                        </p:tav>
                                        <p:tav tm="100000">
                                          <p:val>
                                            <p:strVal val="#ppt_x"/>
                                          </p:val>
                                        </p:tav>
                                      </p:tavLst>
                                    </p:anim>
                                    <p:anim calcmode="lin" valueType="num">
                                      <p:cBhvr additive="base">
                                        <p:cTn id="26" dur="500" fill="hold"/>
                                        <p:tgtEl>
                                          <p:spTgt spid="188723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524000"/>
            <a:ext cx="9144000" cy="5016758"/>
          </a:xfrm>
          <a:prstGeom prst="rect">
            <a:avLst/>
          </a:prstGeom>
        </p:spPr>
        <p:txBody>
          <a:bodyPr wrap="square">
            <a:spAutoFit/>
          </a:bodyPr>
          <a:lstStyle/>
          <a:p>
            <a:r>
              <a:rPr lang="en-US" sz="3200" dirty="0"/>
              <a:t>A slightly more dramatic variation on the LSTM is the Gated Recurrent Unit, or GRU, introduced by </a:t>
            </a:r>
            <a:r>
              <a:rPr lang="en-US" sz="3200" dirty="0">
                <a:hlinkClick r:id="rId2"/>
              </a:rPr>
              <a:t>Cho, et al. (2014)</a:t>
            </a:r>
            <a:r>
              <a:rPr lang="en-US" sz="3200" dirty="0"/>
              <a:t>. </a:t>
            </a:r>
          </a:p>
          <a:p>
            <a:endParaRPr lang="en-US" sz="3200" dirty="0"/>
          </a:p>
          <a:p>
            <a:endParaRPr lang="en-US" sz="3200" dirty="0"/>
          </a:p>
          <a:p>
            <a:pPr lvl="0"/>
            <a:r>
              <a:rPr lang="en-US" sz="3200" dirty="0">
                <a:solidFill>
                  <a:srgbClr val="333333"/>
                </a:solidFill>
                <a:latin typeface="Lora"/>
                <a:cs typeface="Arial" pitchFamily="34" charset="0"/>
              </a:rPr>
              <a:t>The basic idea of using a gating mechanism to learn long-term dependencies is the same as in a LSTM, but there are a few key differences:</a:t>
            </a:r>
          </a:p>
          <a:p>
            <a:endParaRPr lang="en-US" sz="3200" dirty="0"/>
          </a:p>
          <a:p>
            <a:endParaRPr lang="en-US" sz="3200"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anim calcmode="lin" valueType="num">
                                      <p:cBhvr additive="base">
                                        <p:cTn id="13"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0"/>
            <a:ext cx="9144000" cy="8710077"/>
          </a:xfrm>
          <a:prstGeom prst="rect">
            <a:avLst/>
          </a:prstGeom>
          <a:noFill/>
        </p:spPr>
        <p:txBody>
          <a:bodyPr wrap="square" rtlCol="0">
            <a:spAutoFit/>
          </a:bodyPr>
          <a:lstStyle/>
          <a:p>
            <a:r>
              <a:rPr lang="en-US" dirty="0"/>
              <a:t> </a:t>
            </a:r>
            <a:r>
              <a:rPr lang="en-US" sz="3200" b="1" dirty="0"/>
              <a:t>The key difference between a GRU and an LSTM :</a:t>
            </a:r>
          </a:p>
          <a:p>
            <a:endParaRPr lang="en-US" sz="3200" b="1" dirty="0"/>
          </a:p>
          <a:p>
            <a:pPr>
              <a:buFont typeface="Wingdings" pitchFamily="2" charset="2"/>
              <a:buChar char="§"/>
            </a:pPr>
            <a:r>
              <a:rPr lang="en-US" sz="3200" dirty="0"/>
              <a:t>GRU has two gates (</a:t>
            </a:r>
            <a:r>
              <a:rPr lang="en-US" sz="4000" i="1" dirty="0">
                <a:solidFill>
                  <a:srgbClr val="FF0000"/>
                </a:solidFill>
              </a:rPr>
              <a:t>reset</a:t>
            </a:r>
            <a:r>
              <a:rPr lang="en-US" sz="4000" dirty="0">
                <a:solidFill>
                  <a:srgbClr val="FF0000"/>
                </a:solidFill>
              </a:rPr>
              <a:t> and </a:t>
            </a:r>
            <a:r>
              <a:rPr lang="en-US" sz="4000" i="1" dirty="0">
                <a:solidFill>
                  <a:srgbClr val="FF0000"/>
                </a:solidFill>
              </a:rPr>
              <a:t>update </a:t>
            </a:r>
            <a:r>
              <a:rPr lang="en-US" sz="3200" dirty="0"/>
              <a:t>gates) </a:t>
            </a:r>
          </a:p>
          <a:p>
            <a:r>
              <a:rPr lang="en-US" sz="3200" dirty="0"/>
              <a:t>While LSTM has three gates (namely </a:t>
            </a:r>
            <a:r>
              <a:rPr lang="en-US" sz="4000" i="1" dirty="0">
                <a:solidFill>
                  <a:srgbClr val="FF0000"/>
                </a:solidFill>
              </a:rPr>
              <a:t>input</a:t>
            </a:r>
            <a:r>
              <a:rPr lang="en-US" sz="4000" dirty="0">
                <a:solidFill>
                  <a:srgbClr val="FF0000"/>
                </a:solidFill>
              </a:rPr>
              <a:t>, </a:t>
            </a:r>
            <a:r>
              <a:rPr lang="en-US" sz="4000" i="1" dirty="0">
                <a:solidFill>
                  <a:srgbClr val="FF0000"/>
                </a:solidFill>
              </a:rPr>
              <a:t>output</a:t>
            </a:r>
            <a:r>
              <a:rPr lang="en-US" sz="4000" dirty="0">
                <a:solidFill>
                  <a:srgbClr val="FF0000"/>
                </a:solidFill>
              </a:rPr>
              <a:t> and </a:t>
            </a:r>
            <a:r>
              <a:rPr lang="en-US" sz="4000" i="1" dirty="0">
                <a:solidFill>
                  <a:srgbClr val="FF0000"/>
                </a:solidFill>
              </a:rPr>
              <a:t>forget</a:t>
            </a:r>
            <a:r>
              <a:rPr lang="en-US" sz="3200" dirty="0"/>
              <a:t> gates).</a:t>
            </a:r>
          </a:p>
          <a:p>
            <a:pPr>
              <a:buFont typeface="Wingdings" pitchFamily="2" charset="2"/>
              <a:buChar char="§"/>
            </a:pPr>
            <a:endParaRPr lang="en-US" sz="3200" dirty="0"/>
          </a:p>
          <a:p>
            <a:pPr>
              <a:buFont typeface="Wingdings" pitchFamily="2" charset="2"/>
              <a:buChar char="§"/>
            </a:pPr>
            <a:r>
              <a:rPr lang="en-US" sz="3200" dirty="0"/>
              <a:t>GRU merges the cell state and hidden state</a:t>
            </a:r>
          </a:p>
          <a:p>
            <a:pPr>
              <a:buFont typeface="Wingdings" pitchFamily="2" charset="2"/>
              <a:buChar char="§"/>
            </a:pPr>
            <a:endParaRPr lang="en-US" sz="3200" dirty="0"/>
          </a:p>
          <a:p>
            <a:pPr>
              <a:buFont typeface="Wingdings" pitchFamily="2" charset="2"/>
              <a:buChar char="§"/>
            </a:pPr>
            <a:r>
              <a:rPr lang="en-US" sz="3200" dirty="0"/>
              <a:t>GRU is simpler than standard LSTM models and is gaining popularity</a:t>
            </a:r>
          </a:p>
          <a:p>
            <a:pPr>
              <a:buFont typeface="Wingdings" pitchFamily="2" charset="2"/>
              <a:buChar char="§"/>
            </a:pPr>
            <a:endParaRPr lang="en-US" sz="3200" dirty="0"/>
          </a:p>
          <a:p>
            <a:pPr>
              <a:buFont typeface="Wingdings" pitchFamily="2" charset="2"/>
              <a:buChar char="§"/>
            </a:pPr>
            <a:endParaRPr lang="en-US" sz="3200" dirty="0"/>
          </a:p>
          <a:p>
            <a:pPr lvl="0" eaLnBrk="0" fontAlgn="base" hangingPunct="0">
              <a:spcBef>
                <a:spcPct val="0"/>
              </a:spcBef>
              <a:spcAft>
                <a:spcPct val="0"/>
              </a:spcAft>
              <a:buFont typeface="Wingdings" pitchFamily="2" charset="2"/>
              <a:buChar char="§"/>
            </a:pPr>
            <a:endParaRPr lang="en-US" sz="3200" dirty="0">
              <a:solidFill>
                <a:srgbClr val="333333"/>
              </a:solidFill>
              <a:latin typeface="Lora"/>
              <a:cs typeface="Arial" pitchFamily="34" charset="0"/>
            </a:endParaRPr>
          </a:p>
          <a:p>
            <a:endParaRPr lang="en-US" sz="3200" b="1" dirty="0"/>
          </a:p>
          <a:p>
            <a:r>
              <a:rPr lang="en-US" sz="3200" dirty="0"/>
              <a:t> </a:t>
            </a:r>
            <a:endParaRPr lang="en-US" sz="3200" b="1" dirty="0"/>
          </a:p>
          <a:p>
            <a:endParaRPr lang="en-US" sz="3200" dirty="0"/>
          </a:p>
          <a:p>
            <a:endParaRPr lang="en-US" sz="32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 calcmode="lin" valueType="num">
                                      <p:cBhvr additive="base">
                                        <p:cTn id="13"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anim calcmode="lin" valueType="num">
                                      <p:cBhvr additive="base">
                                        <p:cTn id="19"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4">
                                            <p:txEl>
                                              <p:pRg st="5" end="5"/>
                                            </p:txEl>
                                          </p:spTgt>
                                        </p:tgtEl>
                                        <p:attrNameLst>
                                          <p:attrName>style.visibility</p:attrName>
                                        </p:attrNameLst>
                                      </p:cBhvr>
                                      <p:to>
                                        <p:strVal val="visible"/>
                                      </p:to>
                                    </p:set>
                                    <p:anim calcmode="lin" valueType="num">
                                      <p:cBhvr additive="base">
                                        <p:cTn id="25" dur="500" fill="hold"/>
                                        <p:tgtEl>
                                          <p:spTgt spid="4">
                                            <p:txEl>
                                              <p:pRg st="5" end="5"/>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4">
                                            <p:txEl>
                                              <p:pRg st="7" end="7"/>
                                            </p:txEl>
                                          </p:spTgt>
                                        </p:tgtEl>
                                        <p:attrNameLst>
                                          <p:attrName>style.visibility</p:attrName>
                                        </p:attrNameLst>
                                      </p:cBhvr>
                                      <p:to>
                                        <p:strVal val="visible"/>
                                      </p:to>
                                    </p:set>
                                    <p:anim calcmode="lin" valueType="num">
                                      <p:cBhvr additive="base">
                                        <p:cTn id="31" dur="500" fill="hold"/>
                                        <p:tgtEl>
                                          <p:spTgt spid="4">
                                            <p:txEl>
                                              <p:pRg st="7" end="7"/>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4">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4">
                                            <p:txEl>
                                              <p:pRg st="12" end="12"/>
                                            </p:txEl>
                                          </p:spTgt>
                                        </p:tgtEl>
                                        <p:attrNameLst>
                                          <p:attrName>style.visibility</p:attrName>
                                        </p:attrNameLst>
                                      </p:cBhvr>
                                      <p:to>
                                        <p:strVal val="visible"/>
                                      </p:to>
                                    </p:set>
                                    <p:anim calcmode="lin" valueType="num">
                                      <p:cBhvr additive="base">
                                        <p:cTn id="37" dur="500" fill="hold"/>
                                        <p:tgtEl>
                                          <p:spTgt spid="4">
                                            <p:txEl>
                                              <p:pRg st="12" end="12"/>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4">
                                            <p:txEl>
                                              <p:pRg st="12" end="1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6609" name="Rectangle 1"/>
          <p:cNvSpPr>
            <a:spLocks noChangeArrowheads="1"/>
          </p:cNvSpPr>
          <p:nvPr/>
        </p:nvSpPr>
        <p:spPr bwMode="auto">
          <a:xfrm>
            <a:off x="0" y="381000"/>
            <a:ext cx="9144000" cy="8304121"/>
          </a:xfrm>
          <a:prstGeom prst="rect">
            <a:avLst/>
          </a:prstGeom>
          <a:solidFill>
            <a:srgbClr val="FFFFFF"/>
          </a:solidFill>
          <a:ln w="9525">
            <a:noFill/>
            <a:miter lim="800000"/>
            <a:headEnd/>
            <a:tailEnd/>
          </a:ln>
          <a:effectLst/>
        </p:spPr>
        <p:txBody>
          <a:bodyPr vert="horz" wrap="square" lIns="0" tIns="0" rIns="0" bIns="23805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4000" b="0" i="0" u="none" strike="noStrike" cap="none" normalizeH="0" baseline="0" dirty="0">
                <a:ln>
                  <a:noFill/>
                </a:ln>
                <a:solidFill>
                  <a:srgbClr val="333333"/>
                </a:solidFill>
                <a:effectLst/>
                <a:latin typeface="Lora"/>
                <a:cs typeface="Arial" pitchFamily="34" charset="0"/>
              </a:rPr>
              <a:t> </a:t>
            </a:r>
            <a:r>
              <a:rPr kumimoji="0" lang="en-US" sz="3600" b="0" i="0" u="none" strike="noStrike" cap="none" normalizeH="0" baseline="0" dirty="0">
                <a:ln>
                  <a:noFill/>
                </a:ln>
                <a:solidFill>
                  <a:srgbClr val="FF0000"/>
                </a:solidFill>
                <a:effectLst/>
                <a:latin typeface="Lora"/>
                <a:cs typeface="Arial" pitchFamily="34" charset="0"/>
              </a:rPr>
              <a:t>Reset gate</a:t>
            </a:r>
            <a:r>
              <a:rPr kumimoji="0" lang="en-US" sz="3600" b="0" i="0" u="none" strike="noStrike" cap="none" normalizeH="0" baseline="0" dirty="0">
                <a:ln>
                  <a:noFill/>
                </a:ln>
                <a:effectLst/>
                <a:latin typeface="Lora"/>
                <a:cs typeface="Arial" pitchFamily="34" charset="0"/>
              </a:rPr>
              <a:t>(Short</a:t>
            </a:r>
            <a:r>
              <a:rPr kumimoji="0" lang="en-US" sz="3600" b="0" i="0" u="none" strike="noStrike" cap="none" normalizeH="0" dirty="0">
                <a:ln>
                  <a:noFill/>
                </a:ln>
                <a:effectLst/>
                <a:latin typeface="Lora"/>
                <a:cs typeface="Arial" pitchFamily="34" charset="0"/>
              </a:rPr>
              <a:t> term memory)</a:t>
            </a:r>
            <a:r>
              <a:rPr kumimoji="0" lang="en-US" sz="3600" b="0" i="0" u="none" strike="noStrike" cap="none" normalizeH="0" baseline="0" dirty="0">
                <a:ln>
                  <a:noFill/>
                </a:ln>
                <a:effectLst/>
                <a:latin typeface="Lora"/>
                <a:cs typeface="Arial" pitchFamily="34" charset="0"/>
              </a:rPr>
              <a:t> </a:t>
            </a:r>
            <a:r>
              <a:rPr kumimoji="0" lang="en-US" sz="3600" b="0" i="0" u="none" strike="noStrike" cap="none" normalizeH="0" baseline="0" dirty="0">
                <a:ln>
                  <a:noFill/>
                </a:ln>
                <a:solidFill>
                  <a:srgbClr val="FF0000"/>
                </a:solidFill>
                <a:effectLst/>
                <a:latin typeface="Lora"/>
                <a:cs typeface="Arial" pitchFamily="34" charset="0"/>
              </a:rPr>
              <a:t>determines how to combine the new input with the previous memory</a:t>
            </a:r>
          </a:p>
          <a:p>
            <a:pPr marL="0" marR="0" lvl="0" indent="0" algn="l" defTabSz="914400" rtl="0" eaLnBrk="1" fontAlgn="base" latinLnBrk="0" hangingPunct="1">
              <a:lnSpc>
                <a:spcPct val="100000"/>
              </a:lnSpc>
              <a:spcBef>
                <a:spcPct val="0"/>
              </a:spcBef>
              <a:spcAft>
                <a:spcPct val="0"/>
              </a:spcAft>
              <a:buClrTx/>
              <a:buSzTx/>
              <a:buFontTx/>
              <a:buNone/>
              <a:tabLst/>
            </a:pPr>
            <a:endParaRPr lang="en-US" sz="3600" dirty="0">
              <a:solidFill>
                <a:srgbClr val="333333"/>
              </a:solidFill>
              <a:latin typeface="Lora"/>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en-US" sz="3600" b="0" i="0" u="none" strike="noStrike" cap="none" normalizeH="0" baseline="0" dirty="0">
                <a:ln>
                  <a:noFill/>
                </a:ln>
                <a:solidFill>
                  <a:srgbClr val="333333"/>
                </a:solidFill>
                <a:effectLst/>
                <a:latin typeface="Lora"/>
                <a:cs typeface="Arial" pitchFamily="34" charset="0"/>
              </a:rPr>
              <a:t> </a:t>
            </a:r>
            <a:r>
              <a:rPr kumimoji="0" lang="en-US" sz="3600" b="0" i="0" u="none" strike="noStrike" cap="none" normalizeH="0" baseline="0" dirty="0">
                <a:ln>
                  <a:noFill/>
                </a:ln>
                <a:solidFill>
                  <a:srgbClr val="FF0000"/>
                </a:solidFill>
                <a:effectLst/>
                <a:latin typeface="Lora"/>
                <a:cs typeface="Arial" pitchFamily="34" charset="0"/>
              </a:rPr>
              <a:t>Update gate </a:t>
            </a:r>
            <a:r>
              <a:rPr kumimoji="0" lang="en-US" sz="3600" b="0" i="0" u="none" strike="noStrike" cap="none" normalizeH="0" baseline="0" dirty="0">
                <a:ln>
                  <a:noFill/>
                </a:ln>
                <a:effectLst/>
                <a:latin typeface="Lora"/>
                <a:cs typeface="Arial" pitchFamily="34" charset="0"/>
              </a:rPr>
              <a:t>(long term memory) </a:t>
            </a:r>
            <a:r>
              <a:rPr kumimoji="0" lang="en-US" sz="3600" b="0" i="0" u="none" strike="noStrike" cap="none" normalizeH="0" baseline="0" dirty="0">
                <a:ln>
                  <a:noFill/>
                </a:ln>
                <a:solidFill>
                  <a:srgbClr val="FF0000"/>
                </a:solidFill>
                <a:effectLst/>
                <a:latin typeface="Lora"/>
                <a:cs typeface="Arial" pitchFamily="34" charset="0"/>
              </a:rPr>
              <a:t>defines how much of the previous memory to keep around.</a:t>
            </a:r>
          </a:p>
          <a:p>
            <a:pPr marL="0" marR="0" lvl="0" indent="0" algn="l" defTabSz="914400" rtl="0" eaLnBrk="1" fontAlgn="base" latinLnBrk="0" hangingPunct="1">
              <a:lnSpc>
                <a:spcPct val="100000"/>
              </a:lnSpc>
              <a:spcBef>
                <a:spcPct val="0"/>
              </a:spcBef>
              <a:spcAft>
                <a:spcPct val="0"/>
              </a:spcAft>
              <a:buClrTx/>
              <a:buSzTx/>
              <a:buFontTx/>
              <a:buNone/>
              <a:tabLst/>
            </a:pPr>
            <a:endParaRPr lang="en-US" sz="3600" dirty="0">
              <a:solidFill>
                <a:srgbClr val="FF0000"/>
              </a:solidFill>
              <a:latin typeface="Lora"/>
              <a:cs typeface="Arial" pitchFamily="34" charset="0"/>
            </a:endParaRPr>
          </a:p>
          <a:p>
            <a:pPr fontAlgn="base">
              <a:spcBef>
                <a:spcPct val="0"/>
              </a:spcBef>
              <a:spcAft>
                <a:spcPct val="0"/>
              </a:spcAft>
            </a:pPr>
            <a:r>
              <a:rPr lang="en-US" sz="3600" dirty="0">
                <a:solidFill>
                  <a:srgbClr val="333333"/>
                </a:solidFill>
                <a:latin typeface="Lora"/>
                <a:cs typeface="Arial" pitchFamily="34" charset="0"/>
              </a:rPr>
              <a:t>If we set the reset to all 1’s and  update gate to all 0’s we again arrive at our plain RNN model. </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3600" b="0" i="0" u="none" strike="noStrike" cap="none" normalizeH="0" baseline="0" dirty="0">
              <a:ln>
                <a:noFill/>
              </a:ln>
              <a:solidFill>
                <a:srgbClr val="FF0000"/>
              </a:solidFill>
              <a:effectLst/>
              <a:latin typeface="Lora"/>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FF0000"/>
              </a:solidFill>
              <a:effectLst/>
              <a:latin typeface="Lora"/>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sz="2400" b="0" i="0" u="none" strike="noStrike" cap="none" normalizeH="0" baseline="0" dirty="0">
              <a:ln>
                <a:noFill/>
              </a:ln>
              <a:solidFill>
                <a:srgbClr val="333333"/>
              </a:solidFill>
              <a:effectLst/>
              <a:latin typeface="Lora"/>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sz="2800" b="0" i="0" u="none" strike="noStrike" cap="none" normalizeH="0" baseline="0" dirty="0">
              <a:ln>
                <a:noFill/>
              </a:ln>
              <a:solidFill>
                <a:srgbClr val="333333"/>
              </a:solidFill>
              <a:effectLst/>
              <a:latin typeface="Lora"/>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200" b="0" i="0" u="none" strike="noStrike" cap="none" normalizeH="0" baseline="0" dirty="0">
              <a:ln>
                <a:noFill/>
              </a:ln>
              <a:solidFill>
                <a:srgbClr val="333333"/>
              </a:solidFill>
              <a:effectLst/>
              <a:latin typeface="Lora"/>
              <a:cs typeface="Arial" pitchFamily="34" charset="0"/>
            </a:endParaRPr>
          </a:p>
        </p:txBody>
      </p:sp>
      <p:pic>
        <p:nvPicPr>
          <p:cNvPr id="1476610" name="Picture 2" descr="c_t"/>
          <p:cNvPicPr>
            <a:picLocks noChangeAspect="1" noChangeArrowheads="1"/>
          </p:cNvPicPr>
          <p:nvPr/>
        </p:nvPicPr>
        <p:blipFill>
          <a:blip r:embed="rId2" cstate="print"/>
          <a:srcRect/>
          <a:stretch>
            <a:fillRect/>
          </a:stretch>
        </p:blipFill>
        <p:spPr bwMode="auto">
          <a:xfrm>
            <a:off x="3003550" y="-90488"/>
            <a:ext cx="104775" cy="95251"/>
          </a:xfrm>
          <a:prstGeom prst="rect">
            <a:avLst/>
          </a:prstGeom>
          <a:noFill/>
        </p:spPr>
      </p:pic>
      <p:pic>
        <p:nvPicPr>
          <p:cNvPr id="1476611" name="Picture 3" descr="z"/>
          <p:cNvPicPr>
            <a:picLocks noChangeAspect="1" noChangeArrowheads="1"/>
          </p:cNvPicPr>
          <p:nvPr/>
        </p:nvPicPr>
        <p:blipFill>
          <a:blip r:embed="rId3" cstate="print"/>
          <a:srcRect/>
          <a:stretch>
            <a:fillRect/>
          </a:stretch>
        </p:blipFill>
        <p:spPr bwMode="auto">
          <a:xfrm>
            <a:off x="4008438" y="92075"/>
            <a:ext cx="76200" cy="66675"/>
          </a:xfrm>
          <a:prstGeom prst="rect">
            <a:avLst/>
          </a:prstGeom>
          <a:noFill/>
        </p:spPr>
      </p:pic>
      <p:pic>
        <p:nvPicPr>
          <p:cNvPr id="1476612" name="Picture 4" descr="r"/>
          <p:cNvPicPr>
            <a:picLocks noChangeAspect="1" noChangeArrowheads="1"/>
          </p:cNvPicPr>
          <p:nvPr/>
        </p:nvPicPr>
        <p:blipFill>
          <a:blip r:embed="rId4" cstate="print"/>
          <a:srcRect/>
          <a:stretch>
            <a:fillRect/>
          </a:stretch>
        </p:blipFill>
        <p:spPr bwMode="auto">
          <a:xfrm>
            <a:off x="5419725" y="92075"/>
            <a:ext cx="76200" cy="66675"/>
          </a:xfrm>
          <a:prstGeom prst="rect">
            <a:avLst/>
          </a:prstGeom>
          <a:noFill/>
        </p:spPr>
      </p:pic>
      <p:pic>
        <p:nvPicPr>
          <p:cNvPr id="1476613" name="Picture 5" descr="r"/>
          <p:cNvPicPr>
            <a:picLocks noChangeAspect="1" noChangeArrowheads="1"/>
          </p:cNvPicPr>
          <p:nvPr/>
        </p:nvPicPr>
        <p:blipFill>
          <a:blip r:embed="rId4" cstate="print"/>
          <a:srcRect/>
          <a:stretch>
            <a:fillRect/>
          </a:stretch>
        </p:blipFill>
        <p:spPr bwMode="auto">
          <a:xfrm>
            <a:off x="13904913" y="92075"/>
            <a:ext cx="76200" cy="66675"/>
          </a:xfrm>
          <a:prstGeom prst="rect">
            <a:avLst/>
          </a:prstGeom>
          <a:noFill/>
        </p:spPr>
      </p:pic>
      <p:pic>
        <p:nvPicPr>
          <p:cNvPr id="1476614" name="Picture 6" descr="z"/>
          <p:cNvPicPr>
            <a:picLocks noChangeAspect="1" noChangeArrowheads="1"/>
          </p:cNvPicPr>
          <p:nvPr/>
        </p:nvPicPr>
        <p:blipFill>
          <a:blip r:embed="rId3" cstate="print"/>
          <a:srcRect/>
          <a:stretch>
            <a:fillRect/>
          </a:stretch>
        </p:blipFill>
        <p:spPr bwMode="auto">
          <a:xfrm>
            <a:off x="14343063" y="92075"/>
            <a:ext cx="76200" cy="66675"/>
          </a:xfrm>
          <a:prstGeom prst="rect">
            <a:avLst/>
          </a:prstGeom>
          <a:noFill/>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476609">
                                            <p:bg/>
                                          </p:spTgt>
                                        </p:tgtEl>
                                        <p:attrNameLst>
                                          <p:attrName>style.visibility</p:attrName>
                                        </p:attrNameLst>
                                      </p:cBhvr>
                                      <p:to>
                                        <p:strVal val="visible"/>
                                      </p:to>
                                    </p:set>
                                    <p:anim calcmode="lin" valueType="num">
                                      <p:cBhvr additive="base">
                                        <p:cTn id="7" dur="500" fill="hold"/>
                                        <p:tgtEl>
                                          <p:spTgt spid="1476609">
                                            <p:bg/>
                                          </p:spTgt>
                                        </p:tgtEl>
                                        <p:attrNameLst>
                                          <p:attrName>ppt_x</p:attrName>
                                        </p:attrNameLst>
                                      </p:cBhvr>
                                      <p:tavLst>
                                        <p:tav tm="0">
                                          <p:val>
                                            <p:strVal val="#ppt_x"/>
                                          </p:val>
                                        </p:tav>
                                        <p:tav tm="100000">
                                          <p:val>
                                            <p:strVal val="#ppt_x"/>
                                          </p:val>
                                        </p:tav>
                                      </p:tavLst>
                                    </p:anim>
                                    <p:anim calcmode="lin" valueType="num">
                                      <p:cBhvr additive="base">
                                        <p:cTn id="8" dur="500" fill="hold"/>
                                        <p:tgtEl>
                                          <p:spTgt spid="1476609">
                                            <p:bg/>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476609">
                                            <p:txEl>
                                              <p:pRg st="0" end="0"/>
                                            </p:txEl>
                                          </p:spTgt>
                                        </p:tgtEl>
                                        <p:attrNameLst>
                                          <p:attrName>style.visibility</p:attrName>
                                        </p:attrNameLst>
                                      </p:cBhvr>
                                      <p:to>
                                        <p:strVal val="visible"/>
                                      </p:to>
                                    </p:set>
                                    <p:anim calcmode="lin" valueType="num">
                                      <p:cBhvr additive="base">
                                        <p:cTn id="13" dur="500" fill="hold"/>
                                        <p:tgtEl>
                                          <p:spTgt spid="1476609">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47660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476609">
                                            <p:txEl>
                                              <p:pRg st="2" end="2"/>
                                            </p:txEl>
                                          </p:spTgt>
                                        </p:tgtEl>
                                        <p:attrNameLst>
                                          <p:attrName>style.visibility</p:attrName>
                                        </p:attrNameLst>
                                      </p:cBhvr>
                                      <p:to>
                                        <p:strVal val="visible"/>
                                      </p:to>
                                    </p:set>
                                    <p:anim calcmode="lin" valueType="num">
                                      <p:cBhvr additive="base">
                                        <p:cTn id="19" dur="500" fill="hold"/>
                                        <p:tgtEl>
                                          <p:spTgt spid="1476609">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476609">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476609">
                                            <p:txEl>
                                              <p:pRg st="4" end="4"/>
                                            </p:txEl>
                                          </p:spTgt>
                                        </p:tgtEl>
                                        <p:attrNameLst>
                                          <p:attrName>style.visibility</p:attrName>
                                        </p:attrNameLst>
                                      </p:cBhvr>
                                      <p:to>
                                        <p:strVal val="visible"/>
                                      </p:to>
                                    </p:set>
                                    <p:anim calcmode="lin" valueType="num">
                                      <p:cBhvr additive="base">
                                        <p:cTn id="25" dur="500" fill="hold"/>
                                        <p:tgtEl>
                                          <p:spTgt spid="1476609">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476609">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76609" grpId="0" build="p" animBg="1"/>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06338" name="Picture 2" descr="GRU"/>
          <p:cNvPicPr>
            <a:picLocks noChangeAspect="1" noChangeArrowheads="1"/>
          </p:cNvPicPr>
          <p:nvPr/>
        </p:nvPicPr>
        <p:blipFill>
          <a:blip r:embed="rId2" cstate="print"/>
          <a:srcRect/>
          <a:stretch>
            <a:fillRect/>
          </a:stretch>
        </p:blipFill>
        <p:spPr bwMode="auto">
          <a:xfrm>
            <a:off x="152400" y="304800"/>
            <a:ext cx="9025782" cy="5905500"/>
          </a:xfrm>
          <a:prstGeom prst="rect">
            <a:avLst/>
          </a:prstGeom>
          <a:noFill/>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4994" name="Picture 2"/>
          <p:cNvPicPr>
            <a:picLocks noChangeAspect="1" noChangeArrowheads="1"/>
          </p:cNvPicPr>
          <p:nvPr/>
        </p:nvPicPr>
        <p:blipFill>
          <a:blip r:embed="rId2" cstate="print">
            <a:lum bright="-33000"/>
          </a:blip>
          <a:srcRect/>
          <a:stretch>
            <a:fillRect/>
          </a:stretch>
        </p:blipFill>
        <p:spPr bwMode="auto">
          <a:xfrm>
            <a:off x="0" y="0"/>
            <a:ext cx="9144000" cy="6858000"/>
          </a:xfrm>
          <a:prstGeom prst="rect">
            <a:avLst/>
          </a:prstGeom>
          <a:noFill/>
          <a:ln w="9525">
            <a:noFill/>
            <a:miter lim="800000"/>
            <a:headEnd/>
            <a:tailEnd/>
          </a:ln>
        </p:spPr>
      </p:pic>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90978" name="Picture 2"/>
          <p:cNvPicPr>
            <a:picLocks noChangeAspect="1" noChangeArrowheads="1"/>
          </p:cNvPicPr>
          <p:nvPr/>
        </p:nvPicPr>
        <p:blipFill>
          <a:blip r:embed="rId2" cstate="print"/>
          <a:srcRect/>
          <a:stretch>
            <a:fillRect/>
          </a:stretch>
        </p:blipFill>
        <p:spPr bwMode="auto">
          <a:xfrm>
            <a:off x="73740" y="914400"/>
            <a:ext cx="9070259" cy="4800600"/>
          </a:xfrm>
          <a:prstGeom prst="rect">
            <a:avLst/>
          </a:prstGeom>
          <a:noFill/>
          <a:ln w="9525">
            <a:noFill/>
            <a:miter lim="800000"/>
            <a:headEnd/>
            <a:tailEnd/>
          </a:ln>
        </p:spPr>
      </p:pic>
      <p:sp>
        <p:nvSpPr>
          <p:cNvPr id="4" name="TextBox 3"/>
          <p:cNvSpPr txBox="1"/>
          <p:nvPr/>
        </p:nvSpPr>
        <p:spPr>
          <a:xfrm>
            <a:off x="7848600" y="4800600"/>
            <a:ext cx="990600" cy="369332"/>
          </a:xfrm>
          <a:prstGeom prst="rect">
            <a:avLst/>
          </a:prstGeom>
          <a:noFill/>
        </p:spPr>
        <p:txBody>
          <a:bodyPr wrap="square" rtlCol="0">
            <a:spAutoFit/>
          </a:bodyPr>
          <a:lstStyle/>
          <a:p>
            <a:r>
              <a:rPr lang="en-US" dirty="0"/>
              <a:t>forget</a:t>
            </a:r>
          </a:p>
        </p:txBody>
      </p:sp>
      <p:sp>
        <p:nvSpPr>
          <p:cNvPr id="5" name="TextBox 4"/>
          <p:cNvSpPr txBox="1"/>
          <p:nvPr/>
        </p:nvSpPr>
        <p:spPr>
          <a:xfrm>
            <a:off x="5562600" y="4876800"/>
            <a:ext cx="1371600" cy="369332"/>
          </a:xfrm>
          <a:prstGeom prst="rect">
            <a:avLst/>
          </a:prstGeom>
          <a:noFill/>
        </p:spPr>
        <p:txBody>
          <a:bodyPr wrap="square" rtlCol="0">
            <a:spAutoFit/>
          </a:bodyPr>
          <a:lstStyle/>
          <a:p>
            <a:r>
              <a:rPr lang="en-US" dirty="0"/>
              <a:t>remember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05314" name="Picture 2"/>
          <p:cNvPicPr>
            <a:picLocks noChangeAspect="1" noChangeArrowheads="1"/>
          </p:cNvPicPr>
          <p:nvPr/>
        </p:nvPicPr>
        <p:blipFill>
          <a:blip r:embed="rId2" cstate="print"/>
          <a:srcRect/>
          <a:stretch>
            <a:fillRect/>
          </a:stretch>
        </p:blipFill>
        <p:spPr bwMode="auto">
          <a:xfrm>
            <a:off x="0" y="0"/>
            <a:ext cx="9144000" cy="6858000"/>
          </a:xfrm>
          <a:prstGeom prst="rect">
            <a:avLst/>
          </a:prstGeom>
          <a:noFill/>
          <a:ln w="9525">
            <a:noFill/>
            <a:miter lim="800000"/>
            <a:headEnd/>
            <a:tailEnd/>
          </a:ln>
        </p:spPr>
      </p:pic>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88258" name="Picture 2"/>
          <p:cNvPicPr>
            <a:picLocks noChangeAspect="1" noChangeArrowheads="1"/>
          </p:cNvPicPr>
          <p:nvPr/>
        </p:nvPicPr>
        <p:blipFill>
          <a:blip r:embed="rId2" cstate="print"/>
          <a:srcRect/>
          <a:stretch>
            <a:fillRect/>
          </a:stretch>
        </p:blipFill>
        <p:spPr bwMode="auto">
          <a:xfrm>
            <a:off x="0" y="0"/>
            <a:ext cx="7010400" cy="3251200"/>
          </a:xfrm>
          <a:prstGeom prst="rect">
            <a:avLst/>
          </a:prstGeom>
          <a:noFill/>
          <a:ln w="9525">
            <a:noFill/>
            <a:miter lim="800000"/>
            <a:headEnd/>
            <a:tailEnd/>
          </a:ln>
        </p:spPr>
      </p:pic>
      <p:pic>
        <p:nvPicPr>
          <p:cNvPr id="1888259" name="Picture 3"/>
          <p:cNvPicPr>
            <a:picLocks noChangeAspect="1" noChangeArrowheads="1"/>
          </p:cNvPicPr>
          <p:nvPr/>
        </p:nvPicPr>
        <p:blipFill>
          <a:blip r:embed="rId3" cstate="print"/>
          <a:srcRect/>
          <a:stretch>
            <a:fillRect/>
          </a:stretch>
        </p:blipFill>
        <p:spPr bwMode="auto">
          <a:xfrm>
            <a:off x="0" y="3505200"/>
            <a:ext cx="6358050" cy="1814512"/>
          </a:xfrm>
          <a:prstGeom prst="rect">
            <a:avLst/>
          </a:prstGeom>
          <a:noFill/>
          <a:ln w="9525">
            <a:noFill/>
            <a:miter lim="800000"/>
            <a:headEnd/>
            <a:tailEnd/>
          </a:ln>
        </p:spPr>
      </p:pic>
      <p:pic>
        <p:nvPicPr>
          <p:cNvPr id="1888260" name="Picture 4"/>
          <p:cNvPicPr>
            <a:picLocks noChangeAspect="1" noChangeArrowheads="1"/>
          </p:cNvPicPr>
          <p:nvPr/>
        </p:nvPicPr>
        <p:blipFill>
          <a:blip r:embed="rId4" cstate="print"/>
          <a:srcRect/>
          <a:stretch>
            <a:fillRect/>
          </a:stretch>
        </p:blipFill>
        <p:spPr bwMode="auto">
          <a:xfrm>
            <a:off x="228600" y="5333999"/>
            <a:ext cx="8305800" cy="567663"/>
          </a:xfrm>
          <a:prstGeom prst="rect">
            <a:avLst/>
          </a:prstGeom>
          <a:noFill/>
          <a:ln w="9525">
            <a:noFill/>
            <a:miter lim="800000"/>
            <a:headEnd/>
            <a:tailEnd/>
          </a:ln>
        </p:spPr>
      </p:pic>
      <p:pic>
        <p:nvPicPr>
          <p:cNvPr id="1888261" name="Picture 5"/>
          <p:cNvPicPr>
            <a:picLocks noChangeAspect="1" noChangeArrowheads="1"/>
          </p:cNvPicPr>
          <p:nvPr/>
        </p:nvPicPr>
        <p:blipFill>
          <a:blip r:embed="rId5" cstate="print"/>
          <a:srcRect/>
          <a:stretch>
            <a:fillRect/>
          </a:stretch>
        </p:blipFill>
        <p:spPr bwMode="auto">
          <a:xfrm>
            <a:off x="228600" y="5943600"/>
            <a:ext cx="3788709" cy="46672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888258"/>
                                        </p:tgtEl>
                                        <p:attrNameLst>
                                          <p:attrName>style.visibility</p:attrName>
                                        </p:attrNameLst>
                                      </p:cBhvr>
                                      <p:to>
                                        <p:strVal val="visible"/>
                                      </p:to>
                                    </p:set>
                                    <p:anim calcmode="lin" valueType="num">
                                      <p:cBhvr additive="base">
                                        <p:cTn id="7" dur="500" fill="hold"/>
                                        <p:tgtEl>
                                          <p:spTgt spid="1888258"/>
                                        </p:tgtEl>
                                        <p:attrNameLst>
                                          <p:attrName>ppt_x</p:attrName>
                                        </p:attrNameLst>
                                      </p:cBhvr>
                                      <p:tavLst>
                                        <p:tav tm="0">
                                          <p:val>
                                            <p:strVal val="#ppt_x"/>
                                          </p:val>
                                        </p:tav>
                                        <p:tav tm="100000">
                                          <p:val>
                                            <p:strVal val="#ppt_x"/>
                                          </p:val>
                                        </p:tav>
                                      </p:tavLst>
                                    </p:anim>
                                    <p:anim calcmode="lin" valueType="num">
                                      <p:cBhvr additive="base">
                                        <p:cTn id="8" dur="500" fill="hold"/>
                                        <p:tgtEl>
                                          <p:spTgt spid="188825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888259"/>
                                        </p:tgtEl>
                                        <p:attrNameLst>
                                          <p:attrName>style.visibility</p:attrName>
                                        </p:attrNameLst>
                                      </p:cBhvr>
                                      <p:to>
                                        <p:strVal val="visible"/>
                                      </p:to>
                                    </p:set>
                                    <p:anim calcmode="lin" valueType="num">
                                      <p:cBhvr additive="base">
                                        <p:cTn id="13" dur="500" fill="hold"/>
                                        <p:tgtEl>
                                          <p:spTgt spid="1888259"/>
                                        </p:tgtEl>
                                        <p:attrNameLst>
                                          <p:attrName>ppt_x</p:attrName>
                                        </p:attrNameLst>
                                      </p:cBhvr>
                                      <p:tavLst>
                                        <p:tav tm="0">
                                          <p:val>
                                            <p:strVal val="#ppt_x"/>
                                          </p:val>
                                        </p:tav>
                                        <p:tav tm="100000">
                                          <p:val>
                                            <p:strVal val="#ppt_x"/>
                                          </p:val>
                                        </p:tav>
                                      </p:tavLst>
                                    </p:anim>
                                    <p:anim calcmode="lin" valueType="num">
                                      <p:cBhvr additive="base">
                                        <p:cTn id="14" dur="500" fill="hold"/>
                                        <p:tgtEl>
                                          <p:spTgt spid="188825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888260"/>
                                        </p:tgtEl>
                                        <p:attrNameLst>
                                          <p:attrName>style.visibility</p:attrName>
                                        </p:attrNameLst>
                                      </p:cBhvr>
                                      <p:to>
                                        <p:strVal val="visible"/>
                                      </p:to>
                                    </p:set>
                                    <p:anim calcmode="lin" valueType="num">
                                      <p:cBhvr additive="base">
                                        <p:cTn id="19" dur="500" fill="hold"/>
                                        <p:tgtEl>
                                          <p:spTgt spid="1888260"/>
                                        </p:tgtEl>
                                        <p:attrNameLst>
                                          <p:attrName>ppt_x</p:attrName>
                                        </p:attrNameLst>
                                      </p:cBhvr>
                                      <p:tavLst>
                                        <p:tav tm="0">
                                          <p:val>
                                            <p:strVal val="#ppt_x"/>
                                          </p:val>
                                        </p:tav>
                                        <p:tav tm="100000">
                                          <p:val>
                                            <p:strVal val="#ppt_x"/>
                                          </p:val>
                                        </p:tav>
                                      </p:tavLst>
                                    </p:anim>
                                    <p:anim calcmode="lin" valueType="num">
                                      <p:cBhvr additive="base">
                                        <p:cTn id="20" dur="500" fill="hold"/>
                                        <p:tgtEl>
                                          <p:spTgt spid="1888260"/>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888261"/>
                                        </p:tgtEl>
                                        <p:attrNameLst>
                                          <p:attrName>style.visibility</p:attrName>
                                        </p:attrNameLst>
                                      </p:cBhvr>
                                      <p:to>
                                        <p:strVal val="visible"/>
                                      </p:to>
                                    </p:set>
                                    <p:anim calcmode="lin" valueType="num">
                                      <p:cBhvr additive="base">
                                        <p:cTn id="25" dur="500" fill="hold"/>
                                        <p:tgtEl>
                                          <p:spTgt spid="1888261"/>
                                        </p:tgtEl>
                                        <p:attrNameLst>
                                          <p:attrName>ppt_x</p:attrName>
                                        </p:attrNameLst>
                                      </p:cBhvr>
                                      <p:tavLst>
                                        <p:tav tm="0">
                                          <p:val>
                                            <p:strVal val="#ppt_x"/>
                                          </p:val>
                                        </p:tav>
                                        <p:tav tm="100000">
                                          <p:val>
                                            <p:strVal val="#ppt_x"/>
                                          </p:val>
                                        </p:tav>
                                      </p:tavLst>
                                    </p:anim>
                                    <p:anim calcmode="lin" valueType="num">
                                      <p:cBhvr additive="base">
                                        <p:cTn id="26" dur="500" fill="hold"/>
                                        <p:tgtEl>
                                          <p:spTgt spid="188826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52400"/>
            <a:ext cx="9144000" cy="6740307"/>
          </a:xfrm>
          <a:prstGeom prst="rect">
            <a:avLst/>
          </a:prstGeom>
        </p:spPr>
        <p:txBody>
          <a:bodyPr wrap="square">
            <a:spAutoFit/>
          </a:bodyPr>
          <a:lstStyle/>
          <a:p>
            <a:pPr fontAlgn="base"/>
            <a:r>
              <a:rPr lang="en-US" sz="3600" dirty="0"/>
              <a:t> </a:t>
            </a:r>
            <a:r>
              <a:rPr lang="en-US" sz="3600" b="1" dirty="0"/>
              <a:t>GRUs train faster</a:t>
            </a:r>
            <a:r>
              <a:rPr lang="en-US" sz="3600" dirty="0"/>
              <a:t> and perform better than LSTMs on </a:t>
            </a:r>
            <a:r>
              <a:rPr lang="en-US" sz="3600" b="1" dirty="0"/>
              <a:t>less training.</a:t>
            </a:r>
          </a:p>
          <a:p>
            <a:pPr fontAlgn="base"/>
            <a:endParaRPr lang="en-US" sz="3600" dirty="0"/>
          </a:p>
          <a:p>
            <a:pPr fontAlgn="base"/>
            <a:r>
              <a:rPr lang="en-US" sz="3600" b="1" dirty="0"/>
              <a:t>GRUs are simpler</a:t>
            </a:r>
            <a:r>
              <a:rPr lang="en-US" sz="3600" dirty="0"/>
              <a:t> and thus easier to modify, for example adding new gates in case of additional input to the network. It's just less code in general.</a:t>
            </a:r>
          </a:p>
          <a:p>
            <a:pPr fontAlgn="base"/>
            <a:endParaRPr lang="en-US" sz="3600" dirty="0"/>
          </a:p>
          <a:p>
            <a:pPr fontAlgn="base"/>
            <a:r>
              <a:rPr lang="en-US" sz="3600" b="1" dirty="0"/>
              <a:t>LSTMs</a:t>
            </a:r>
            <a:r>
              <a:rPr lang="en-US" sz="3600" dirty="0"/>
              <a:t> should in theory </a:t>
            </a:r>
            <a:r>
              <a:rPr lang="en-US" sz="3600" b="1" dirty="0"/>
              <a:t>remember longer sequences</a:t>
            </a:r>
            <a:r>
              <a:rPr lang="en-US" sz="3600" dirty="0"/>
              <a:t> than GRUs and outperform them in tasks requiring modeling long-distance relations.</a:t>
            </a: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4031873"/>
          </a:xfrm>
          <a:prstGeom prst="rect">
            <a:avLst/>
          </a:prstGeom>
        </p:spPr>
        <p:txBody>
          <a:bodyPr wrap="square">
            <a:spAutoFit/>
          </a:bodyPr>
          <a:lstStyle/>
          <a:p>
            <a:r>
              <a:rPr lang="en-US" sz="3200" dirty="0"/>
              <a:t> </a:t>
            </a:r>
          </a:p>
          <a:p>
            <a:r>
              <a:rPr lang="en-US" sz="3200" dirty="0"/>
              <a:t>GRU performance is at par with LSTMs in most cases but computationally </a:t>
            </a:r>
            <a:r>
              <a:rPr lang="en-US" sz="3200" b="1" i="1" dirty="0"/>
              <a:t>more efficient</a:t>
            </a:r>
            <a:r>
              <a:rPr lang="en-US" sz="3200" dirty="0"/>
              <a:t> (</a:t>
            </a:r>
            <a:r>
              <a:rPr lang="en-US" sz="3200" i="1" dirty="0"/>
              <a:t>less complex structure as pointed out</a:t>
            </a:r>
            <a:r>
              <a:rPr lang="en-US" sz="3200" dirty="0"/>
              <a:t>). </a:t>
            </a:r>
          </a:p>
          <a:p>
            <a:endParaRPr lang="en-US" sz="3200" dirty="0"/>
          </a:p>
          <a:p>
            <a:r>
              <a:rPr lang="en-US" sz="3200" dirty="0"/>
              <a:t>When we have a relatively small dataset, GRU’s tend to do slightly better and when there’s a larger dataset LSTMs works better.</a:t>
            </a: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295400" y="1524000"/>
            <a:ext cx="4191000" cy="369332"/>
          </a:xfrm>
          <a:prstGeom prst="rect">
            <a:avLst/>
          </a:prstGeom>
          <a:noFill/>
        </p:spPr>
        <p:txBody>
          <a:bodyPr wrap="square" rtlCol="0">
            <a:spAutoFit/>
          </a:bodyPr>
          <a:lstStyle/>
          <a:p>
            <a:r>
              <a:rPr lang="en-US" dirty="0"/>
              <a:t>END</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6018" name="Picture 2"/>
          <p:cNvPicPr>
            <a:picLocks noChangeAspect="1" noChangeArrowheads="1"/>
          </p:cNvPicPr>
          <p:nvPr/>
        </p:nvPicPr>
        <p:blipFill>
          <a:blip r:embed="rId2" cstate="print">
            <a:lum bright="-23000"/>
          </a:blip>
          <a:srcRect/>
          <a:stretch>
            <a:fillRect/>
          </a:stretch>
        </p:blipFill>
        <p:spPr bwMode="auto">
          <a:xfrm>
            <a:off x="0" y="152400"/>
            <a:ext cx="9258300" cy="6477000"/>
          </a:xfrm>
          <a:prstGeom prst="rect">
            <a:avLst/>
          </a:prstGeom>
          <a:noFill/>
          <a:ln w="9525">
            <a:noFill/>
            <a:miter lim="800000"/>
            <a:headEnd/>
            <a:tailEnd/>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3570" name="Picture 2"/>
          <p:cNvPicPr>
            <a:picLocks noChangeAspect="1" noChangeArrowheads="1"/>
          </p:cNvPicPr>
          <p:nvPr/>
        </p:nvPicPr>
        <p:blipFill>
          <a:blip r:embed="rId2" cstate="print">
            <a:lum bright="-17000"/>
          </a:blip>
          <a:srcRect/>
          <a:stretch>
            <a:fillRect/>
          </a:stretch>
        </p:blipFill>
        <p:spPr bwMode="auto">
          <a:xfrm>
            <a:off x="0" y="0"/>
            <a:ext cx="9144000" cy="4572000"/>
          </a:xfrm>
          <a:prstGeom prst="rect">
            <a:avLst/>
          </a:prstGeom>
          <a:noFill/>
          <a:ln w="9525">
            <a:noFill/>
            <a:miter lim="800000"/>
            <a:headEnd/>
            <a:tailEnd/>
          </a:ln>
        </p:spPr>
      </p:pic>
      <p:sp>
        <p:nvSpPr>
          <p:cNvPr id="3" name="Rectangle 2"/>
          <p:cNvSpPr/>
          <p:nvPr/>
        </p:nvSpPr>
        <p:spPr>
          <a:xfrm>
            <a:off x="0" y="5105400"/>
            <a:ext cx="9144000" cy="1384995"/>
          </a:xfrm>
          <a:prstGeom prst="rect">
            <a:avLst/>
          </a:prstGeom>
        </p:spPr>
        <p:txBody>
          <a:bodyPr wrap="square">
            <a:spAutoFit/>
          </a:bodyPr>
          <a:lstStyle/>
          <a:p>
            <a:r>
              <a:rPr lang="en-US" sz="2800" b="1" dirty="0"/>
              <a:t>Many to one approach could be to label each image of a video sequence, handle a sequence of images (for example a video) and produce one sentence for it </a:t>
            </a:r>
            <a:endParaRPr lang="en-US" sz="2800" dirty="0"/>
          </a:p>
        </p:txBody>
      </p:sp>
    </p:spTree>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7042" name="Picture 2"/>
          <p:cNvPicPr>
            <a:picLocks noChangeAspect="1" noChangeArrowheads="1"/>
          </p:cNvPicPr>
          <p:nvPr/>
        </p:nvPicPr>
        <p:blipFill>
          <a:blip r:embed="rId2" cstate="print">
            <a:lum bright="-24000"/>
          </a:blip>
          <a:srcRect/>
          <a:stretch>
            <a:fillRect/>
          </a:stretch>
        </p:blipFill>
        <p:spPr bwMode="auto">
          <a:xfrm>
            <a:off x="0" y="0"/>
            <a:ext cx="9144000" cy="6858000"/>
          </a:xfrm>
          <a:prstGeom prst="rect">
            <a:avLst/>
          </a:prstGeom>
          <a:noFill/>
          <a:ln w="9525">
            <a:noFill/>
            <a:miter lim="800000"/>
            <a:headEnd/>
            <a:tailEnd/>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2546" name="Picture 2"/>
          <p:cNvPicPr>
            <a:picLocks noChangeAspect="1" noChangeArrowheads="1"/>
          </p:cNvPicPr>
          <p:nvPr/>
        </p:nvPicPr>
        <p:blipFill>
          <a:blip r:embed="rId2" cstate="print"/>
          <a:srcRect/>
          <a:stretch>
            <a:fillRect/>
          </a:stretch>
        </p:blipFill>
        <p:spPr bwMode="auto">
          <a:xfrm>
            <a:off x="0" y="152400"/>
            <a:ext cx="9144000" cy="6477000"/>
          </a:xfrm>
          <a:prstGeom prst="rect">
            <a:avLst/>
          </a:prstGeom>
          <a:noFill/>
          <a:ln w="9525">
            <a:noFill/>
            <a:miter lim="800000"/>
            <a:headEnd/>
            <a:tailEnd/>
          </a:ln>
        </p:spPr>
      </p:pic>
      <p:sp>
        <p:nvSpPr>
          <p:cNvPr id="3" name="Rectangle 2"/>
          <p:cNvSpPr/>
          <p:nvPr/>
        </p:nvSpPr>
        <p:spPr>
          <a:xfrm>
            <a:off x="2133600" y="304800"/>
            <a:ext cx="7010400" cy="584775"/>
          </a:xfrm>
          <a:prstGeom prst="rect">
            <a:avLst/>
          </a:prstGeom>
        </p:spPr>
        <p:txBody>
          <a:bodyPr wrap="square">
            <a:spAutoFit/>
          </a:bodyPr>
          <a:lstStyle/>
          <a:p>
            <a:r>
              <a:rPr lang="en-US" sz="3200" b="1" dirty="0"/>
              <a:t>label a image with a sentence. </a:t>
            </a:r>
            <a:endParaRPr lang="en-US" sz="3200" dirty="0"/>
          </a:p>
        </p:txBody>
      </p:sp>
    </p:spTree>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9714" name="Picture 2"/>
          <p:cNvPicPr>
            <a:picLocks noChangeAspect="1" noChangeArrowheads="1"/>
          </p:cNvPicPr>
          <p:nvPr/>
        </p:nvPicPr>
        <p:blipFill>
          <a:blip r:embed="rId2" cstate="print"/>
          <a:srcRect/>
          <a:stretch>
            <a:fillRect/>
          </a:stretch>
        </p:blipFill>
        <p:spPr bwMode="auto">
          <a:xfrm>
            <a:off x="0" y="304800"/>
            <a:ext cx="9143999" cy="6553200"/>
          </a:xfrm>
          <a:prstGeom prst="rect">
            <a:avLst/>
          </a:prstGeom>
          <a:noFill/>
          <a:ln w="9525">
            <a:noFill/>
            <a:miter lim="800000"/>
            <a:headEnd/>
            <a:tailEnd/>
          </a:ln>
        </p:spPr>
      </p:pic>
    </p:spTree>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8066" name="Picture 2"/>
          <p:cNvPicPr>
            <a:picLocks noChangeAspect="1" noChangeArrowheads="1"/>
          </p:cNvPicPr>
          <p:nvPr/>
        </p:nvPicPr>
        <p:blipFill>
          <a:blip r:embed="rId2" cstate="print"/>
          <a:srcRect/>
          <a:stretch>
            <a:fillRect/>
          </a:stretch>
        </p:blipFill>
        <p:spPr bwMode="auto">
          <a:xfrm>
            <a:off x="113731" y="0"/>
            <a:ext cx="9027992" cy="6553199"/>
          </a:xfrm>
          <a:prstGeom prst="rect">
            <a:avLst/>
          </a:prstGeom>
          <a:noFill/>
          <a:ln w="9525">
            <a:noFill/>
            <a:miter lim="800000"/>
            <a:headEnd/>
            <a:tailEnd/>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4594" name="Picture 2"/>
          <p:cNvPicPr>
            <a:picLocks noChangeAspect="1" noChangeArrowheads="1"/>
          </p:cNvPicPr>
          <p:nvPr/>
        </p:nvPicPr>
        <p:blipFill>
          <a:blip r:embed="rId2" cstate="print"/>
          <a:srcRect/>
          <a:stretch>
            <a:fillRect/>
          </a:stretch>
        </p:blipFill>
        <p:spPr bwMode="auto">
          <a:xfrm>
            <a:off x="1" y="2386709"/>
            <a:ext cx="8763000" cy="2261492"/>
          </a:xfrm>
          <a:prstGeom prst="rect">
            <a:avLst/>
          </a:prstGeom>
          <a:noFill/>
          <a:ln w="9525">
            <a:noFill/>
            <a:miter lim="800000"/>
            <a:headEnd/>
            <a:tailEnd/>
          </a:ln>
        </p:spPr>
      </p:pic>
      <p:sp>
        <p:nvSpPr>
          <p:cNvPr id="3" name="TextBox 2"/>
          <p:cNvSpPr txBox="1"/>
          <p:nvPr/>
        </p:nvSpPr>
        <p:spPr>
          <a:xfrm>
            <a:off x="609600" y="609600"/>
            <a:ext cx="4191000" cy="646331"/>
          </a:xfrm>
          <a:prstGeom prst="rect">
            <a:avLst/>
          </a:prstGeom>
          <a:noFill/>
        </p:spPr>
        <p:txBody>
          <a:bodyPr wrap="square" rtlCol="0">
            <a:spAutoFit/>
          </a:bodyPr>
          <a:lstStyle/>
          <a:p>
            <a:r>
              <a:rPr lang="en-US" sz="3600" dirty="0"/>
              <a:t>Many to Many</a:t>
            </a:r>
          </a:p>
        </p:txBody>
      </p:sp>
    </p:spTree>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304800"/>
            <a:ext cx="8229600" cy="685800"/>
          </a:xfrm>
        </p:spPr>
        <p:txBody>
          <a:bodyPr>
            <a:normAutofit/>
          </a:bodyPr>
          <a:lstStyle/>
          <a:p>
            <a:r>
              <a:rPr lang="en-US" sz="3500" dirty="0"/>
              <a:t>Automatic text translation</a:t>
            </a:r>
          </a:p>
        </p:txBody>
      </p:sp>
      <p:sp>
        <p:nvSpPr>
          <p:cNvPr id="3" name="Content Placeholder 2"/>
          <p:cNvSpPr>
            <a:spLocks noGrp="1"/>
          </p:cNvSpPr>
          <p:nvPr>
            <p:ph idx="1"/>
          </p:nvPr>
        </p:nvSpPr>
        <p:spPr>
          <a:xfrm>
            <a:off x="457200" y="1752600"/>
            <a:ext cx="8229600" cy="4821936"/>
          </a:xfrm>
        </p:spPr>
        <p:txBody>
          <a:bodyPr>
            <a:normAutofit/>
          </a:bodyPr>
          <a:lstStyle/>
          <a:p>
            <a:r>
              <a:rPr lang="en-US" sz="2800" dirty="0"/>
              <a:t>This is called instant visual translation</a:t>
            </a:r>
          </a:p>
          <a:p>
            <a:r>
              <a:rPr lang="en-US" sz="2800" dirty="0"/>
              <a:t>LSTM networks are used.</a:t>
            </a:r>
          </a:p>
        </p:txBody>
      </p:sp>
      <p:pic>
        <p:nvPicPr>
          <p:cNvPr id="17410" name="Picture 2" descr="C:\Users\Dattaraj\Desktop\Instant-Visual-Transl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2895600"/>
            <a:ext cx="9144000" cy="2362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4888758"/>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7410"/>
                                        </p:tgtEl>
                                        <p:attrNameLst>
                                          <p:attrName>style.visibility</p:attrName>
                                        </p:attrNameLst>
                                      </p:cBhvr>
                                      <p:to>
                                        <p:strVal val="visible"/>
                                      </p:to>
                                    </p:set>
                                    <p:animEffect transition="in" filter="fade">
                                      <p:cBhvr>
                                        <p:cTn id="17" dur="500"/>
                                        <p:tgtEl>
                                          <p:spTgt spid="174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1754326"/>
          </a:xfrm>
          <a:prstGeom prst="rect">
            <a:avLst/>
          </a:prstGeom>
        </p:spPr>
        <p:txBody>
          <a:bodyPr wrap="square">
            <a:spAutoFit/>
          </a:bodyPr>
          <a:lstStyle/>
          <a:p>
            <a:r>
              <a:rPr lang="en-US" sz="3600" dirty="0"/>
              <a:t> The Hopfield Network, which was introduced in 1982 by J.J. Hopfield, can be considered as </a:t>
            </a:r>
            <a:r>
              <a:rPr lang="en-US" sz="3600" dirty="0">
                <a:solidFill>
                  <a:srgbClr val="FF0000"/>
                </a:solidFill>
              </a:rPr>
              <a:t>one of the first network with recurrent connections </a:t>
            </a:r>
          </a:p>
        </p:txBody>
      </p:sp>
      <p:sp>
        <p:nvSpPr>
          <p:cNvPr id="3" name="Rectangle 3"/>
          <p:cNvSpPr>
            <a:spLocks noChangeArrowheads="1"/>
          </p:cNvSpPr>
          <p:nvPr/>
        </p:nvSpPr>
        <p:spPr bwMode="auto">
          <a:xfrm>
            <a:off x="0" y="2670364"/>
            <a:ext cx="9144000" cy="4031873"/>
          </a:xfrm>
          <a:prstGeom prst="rect">
            <a:avLst/>
          </a:prstGeom>
          <a:solidFill>
            <a:srgbClr val="F0F2F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3200" b="0" i="0" u="none" strike="noStrike" cap="none" normalizeH="0" baseline="0" dirty="0">
                <a:ln>
                  <a:noFill/>
                </a:ln>
                <a:solidFill>
                  <a:srgbClr val="333333"/>
                </a:solidFill>
                <a:effectLst/>
                <a:latin typeface="Lato"/>
                <a:cs typeface="Arial" pitchFamily="34" charset="0"/>
              </a:rPr>
              <a:t>The decision a recurrent net reached at time step (t-1) affects the decision it will reach one moment later at time step (t). </a:t>
            </a:r>
          </a:p>
          <a:p>
            <a:pPr marL="0" marR="0" lvl="0" indent="0" algn="l" defTabSz="914400" rtl="0" eaLnBrk="1" fontAlgn="base" latinLnBrk="0" hangingPunct="1">
              <a:lnSpc>
                <a:spcPct val="100000"/>
              </a:lnSpc>
              <a:spcBef>
                <a:spcPct val="0"/>
              </a:spcBef>
              <a:spcAft>
                <a:spcPct val="0"/>
              </a:spcAft>
              <a:buClrTx/>
              <a:buSzTx/>
              <a:buFontTx/>
              <a:buNone/>
              <a:tabLst/>
            </a:pPr>
            <a:endParaRPr lang="en-US" sz="3200" dirty="0">
              <a:solidFill>
                <a:srgbClr val="333333"/>
              </a:solidFill>
              <a:latin typeface="Lato"/>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en-US" sz="3200" b="0" i="0" u="none" strike="noStrike" cap="none" normalizeH="0" baseline="0" dirty="0">
                <a:ln>
                  <a:noFill/>
                </a:ln>
                <a:solidFill>
                  <a:srgbClr val="333333"/>
                </a:solidFill>
                <a:effectLst/>
                <a:latin typeface="Lato"/>
                <a:cs typeface="Arial" pitchFamily="34" charset="0"/>
              </a:rPr>
              <a:t>So recurrent networks have </a:t>
            </a:r>
            <a:r>
              <a:rPr kumimoji="0" lang="en-US" sz="3200" b="0" i="0" u="none" strike="noStrike" cap="none" normalizeH="0" baseline="0" dirty="0">
                <a:ln>
                  <a:noFill/>
                </a:ln>
                <a:solidFill>
                  <a:srgbClr val="FF0000"/>
                </a:solidFill>
                <a:effectLst/>
                <a:latin typeface="Lato"/>
                <a:cs typeface="Arial" pitchFamily="34" charset="0"/>
              </a:rPr>
              <a:t>two sources of input, the present and the recent past</a:t>
            </a:r>
            <a:r>
              <a:rPr kumimoji="0" lang="en-US" sz="3200" b="0" i="0" u="none" strike="noStrike" cap="none" normalizeH="0" baseline="0" dirty="0">
                <a:ln>
                  <a:noFill/>
                </a:ln>
                <a:solidFill>
                  <a:srgbClr val="333333"/>
                </a:solidFill>
                <a:effectLst/>
                <a:latin typeface="Lato"/>
                <a:cs typeface="Arial" pitchFamily="34" charset="0"/>
              </a:rPr>
              <a:t>, which combine to determine how they respond to new data, much as we do in life.</a:t>
            </a:r>
            <a:r>
              <a:rPr kumimoji="0" lang="en-US" sz="1600" b="0" i="0" u="none" strike="noStrike" cap="none" normalizeH="0" baseline="0" dirty="0">
                <a:ln>
                  <a:noFill/>
                </a:ln>
                <a:solidFill>
                  <a:schemeClr val="tx1"/>
                </a:solidFill>
                <a:effectLst/>
                <a:latin typeface="Arial" pitchFamily="34" charset="0"/>
                <a:cs typeface="Arial" pitchFamily="34" charset="0"/>
              </a:rPr>
              <a:t> </a:t>
            </a:r>
            <a:endParaRPr kumimoji="0" lang="en-US" sz="4400" b="0" i="0" u="none" strike="noStrike" cap="none" normalizeH="0" baseline="0" dirty="0">
              <a:ln>
                <a:noFill/>
              </a:ln>
              <a:solidFill>
                <a:schemeClr val="tx1"/>
              </a:solidFill>
              <a:effectLst/>
              <a:latin typeface="Arial" pitchFamily="34" charset="0"/>
              <a:cs typeface="Arial"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762000"/>
          </a:xfrm>
        </p:spPr>
        <p:txBody>
          <a:bodyPr>
            <a:normAutofit/>
          </a:bodyPr>
          <a:lstStyle/>
          <a:p>
            <a:r>
              <a:rPr lang="en-US" sz="3500" dirty="0"/>
              <a:t>Automatic Handwriting Generation</a:t>
            </a:r>
          </a:p>
        </p:txBody>
      </p:sp>
      <p:sp>
        <p:nvSpPr>
          <p:cNvPr id="3" name="Content Placeholder 2"/>
          <p:cNvSpPr>
            <a:spLocks noGrp="1"/>
          </p:cNvSpPr>
          <p:nvPr>
            <p:ph idx="1"/>
          </p:nvPr>
        </p:nvSpPr>
        <p:spPr>
          <a:xfrm>
            <a:off x="457200" y="1676400"/>
            <a:ext cx="8229600" cy="4898136"/>
          </a:xfrm>
        </p:spPr>
        <p:txBody>
          <a:bodyPr>
            <a:normAutofit lnSpcReduction="10000"/>
          </a:bodyPr>
          <a:lstStyle/>
          <a:p>
            <a:endParaRPr lang="en-US" dirty="0"/>
          </a:p>
          <a:p>
            <a:endParaRPr lang="en-US" dirty="0"/>
          </a:p>
          <a:p>
            <a:endParaRPr lang="en-US" dirty="0"/>
          </a:p>
          <a:p>
            <a:endParaRPr lang="en-US" dirty="0"/>
          </a:p>
          <a:p>
            <a:endParaRPr lang="en-US" dirty="0"/>
          </a:p>
          <a:p>
            <a:endParaRPr lang="en-US" dirty="0"/>
          </a:p>
          <a:p>
            <a:endParaRPr lang="en-US" dirty="0"/>
          </a:p>
          <a:p>
            <a:pPr marL="109728" indent="0">
              <a:buNone/>
            </a:pPr>
            <a:r>
              <a:rPr lang="en-US" sz="2400" dirty="0"/>
              <a:t>Given a corpus of handwriting examples, it generates new handwriting for a given word or phrase</a:t>
            </a:r>
            <a:r>
              <a:rPr lang="en-US" dirty="0"/>
              <a:t>.</a:t>
            </a:r>
          </a:p>
        </p:txBody>
      </p:sp>
      <p:pic>
        <p:nvPicPr>
          <p:cNvPr id="19458" name="Picture 2" descr="C:\Users\Dattaraj\Desktop\Sample-of-Automatic-Handwriting-Gener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36073" y="1676400"/>
            <a:ext cx="6581775" cy="3219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6309540"/>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9458"/>
                                        </p:tgtEl>
                                        <p:attrNameLst>
                                          <p:attrName>style.visibility</p:attrName>
                                        </p:attrNameLst>
                                      </p:cBhvr>
                                      <p:to>
                                        <p:strVal val="visible"/>
                                      </p:to>
                                    </p:set>
                                    <p:animEffect transition="in" filter="fade">
                                      <p:cBhvr>
                                        <p:cTn id="12" dur="500"/>
                                        <p:tgtEl>
                                          <p:spTgt spid="1945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animEffect transition="in" filter="fade">
                                      <p:cBhvr>
                                        <p:cTn id="17"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762000"/>
            <a:ext cx="8229600" cy="533400"/>
          </a:xfrm>
        </p:spPr>
        <p:txBody>
          <a:bodyPr>
            <a:normAutofit fontScale="90000"/>
          </a:bodyPr>
          <a:lstStyle/>
          <a:p>
            <a:r>
              <a:rPr lang="en-US" dirty="0"/>
              <a:t>RNN in Music</a:t>
            </a:r>
          </a:p>
        </p:txBody>
      </p:sp>
      <p:sp>
        <p:nvSpPr>
          <p:cNvPr id="6" name="Content Placeholder 5"/>
          <p:cNvSpPr>
            <a:spLocks noGrp="1"/>
          </p:cNvSpPr>
          <p:nvPr>
            <p:ph idx="1"/>
          </p:nvPr>
        </p:nvSpPr>
        <p:spPr>
          <a:xfrm>
            <a:off x="457200" y="1676400"/>
            <a:ext cx="8229600" cy="4898136"/>
          </a:xfrm>
        </p:spPr>
        <p:txBody>
          <a:bodyPr>
            <a:normAutofit/>
          </a:bodyPr>
          <a:lstStyle/>
          <a:p>
            <a:r>
              <a:rPr lang="en-US" sz="2200" dirty="0">
                <a:hlinkClick r:id="rId4"/>
              </a:rPr>
              <a:t>http://www.hexahedria.com/2015/08/03/composing-music-with-recurrent-neural-networks/</a:t>
            </a:r>
            <a:endParaRPr lang="en-US" sz="2200" dirty="0"/>
          </a:p>
          <a:p>
            <a:r>
              <a:rPr lang="en-US" sz="2200" dirty="0"/>
              <a:t>This audio is generated by RNN network(LSTM is used)</a:t>
            </a:r>
          </a:p>
        </p:txBody>
      </p:sp>
      <p:pic>
        <p:nvPicPr>
          <p:cNvPr id="7" name="nnet_music_2.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cstate="print"/>
          <a:stretch>
            <a:fillRect/>
          </a:stretch>
        </p:blipFill>
        <p:spPr>
          <a:xfrm>
            <a:off x="4267200" y="3124200"/>
            <a:ext cx="609600" cy="609600"/>
          </a:xfrm>
          <a:prstGeom prst="rect">
            <a:avLst/>
          </a:prstGeom>
        </p:spPr>
      </p:pic>
    </p:spTree>
    <p:extLst>
      <p:ext uri="{BB962C8B-B14F-4D97-AF65-F5344CB8AC3E}">
        <p14:creationId xmlns:p14="http://schemas.microsoft.com/office/powerpoint/2010/main" val="27245250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mediacall" presetSubtype="0" fill="hold" nodeType="clickEffect">
                                  <p:stCondLst>
                                    <p:cond delay="0"/>
                                  </p:stCondLst>
                                  <p:childTnLst>
                                    <p:cmd type="call" cmd="playFrom(0.0)">
                                      <p:cBhvr>
                                        <p:cTn id="16" dur="242456"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7" fill="hold" display="0">
                  <p:stCondLst>
                    <p:cond delay="indefinite"/>
                  </p:stCondLst>
                  <p:endCondLst>
                    <p:cond evt="onStopAudio" delay="0">
                      <p:tgtEl>
                        <p:sldTgt/>
                      </p:tgtEl>
                    </p:cond>
                  </p:endCondLst>
                </p:cTn>
                <p:tgtEl>
                  <p:spTgt spid="7"/>
                </p:tgtEl>
              </p:cMediaNode>
            </p:audio>
          </p:childTnLst>
        </p:cTn>
      </p:par>
    </p:tnLst>
    <p:bldLst>
      <p:bldP spid="6"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38200"/>
            <a:ext cx="8229600" cy="838200"/>
          </a:xfrm>
        </p:spPr>
        <p:txBody>
          <a:bodyPr/>
          <a:lstStyle/>
          <a:p>
            <a:r>
              <a:rPr lang="en-US" dirty="0"/>
              <a:t>Predicting the sound</a:t>
            </a:r>
          </a:p>
        </p:txBody>
      </p:sp>
      <p:sp>
        <p:nvSpPr>
          <p:cNvPr id="3" name="Content Placeholder 2"/>
          <p:cNvSpPr>
            <a:spLocks noGrp="1"/>
          </p:cNvSpPr>
          <p:nvPr>
            <p:ph idx="1"/>
          </p:nvPr>
        </p:nvSpPr>
        <p:spPr>
          <a:xfrm>
            <a:off x="457200" y="1828800"/>
            <a:ext cx="8229600" cy="4745736"/>
          </a:xfrm>
        </p:spPr>
        <p:txBody>
          <a:bodyPr>
            <a:normAutofit/>
          </a:bodyPr>
          <a:lstStyle/>
          <a:p>
            <a:r>
              <a:rPr lang="en-US" sz="2400" dirty="0">
                <a:solidFill>
                  <a:srgbClr val="FF0000"/>
                </a:solidFill>
              </a:rPr>
              <a:t>RNN predicts the sound of from video sequence</a:t>
            </a:r>
          </a:p>
          <a:p>
            <a:r>
              <a:rPr lang="en-US" sz="2400" dirty="0"/>
              <a:t>This is used in filling the sound in mute videos.</a:t>
            </a:r>
          </a:p>
          <a:p>
            <a:r>
              <a:rPr lang="en-US" sz="2400" dirty="0"/>
              <a:t>Convolutional and LSTM networks are used.</a:t>
            </a:r>
          </a:p>
        </p:txBody>
      </p:sp>
      <p:graphicFrame>
        <p:nvGraphicFramePr>
          <p:cNvPr id="4" name="Object 3"/>
          <p:cNvGraphicFramePr>
            <a:graphicFrameLocks noChangeAspect="1"/>
          </p:cNvGraphicFramePr>
          <p:nvPr>
            <p:extLst>
              <p:ext uri="{D42A27DB-BD31-4B8C-83A1-F6EECF244321}">
                <p14:modId xmlns:p14="http://schemas.microsoft.com/office/powerpoint/2010/main" val="93523135"/>
              </p:ext>
            </p:extLst>
          </p:nvPr>
        </p:nvGraphicFramePr>
        <p:xfrm>
          <a:off x="2895600" y="4267200"/>
          <a:ext cx="1858962" cy="490537"/>
        </p:xfrm>
        <a:graphic>
          <a:graphicData uri="http://schemas.openxmlformats.org/presentationml/2006/ole">
            <mc:AlternateContent xmlns:mc="http://schemas.openxmlformats.org/markup-compatibility/2006">
              <mc:Choice xmlns:v="urn:schemas-microsoft-com:vml" Requires="v">
                <p:oleObj spid="_x0000_s1098755" name="Packager Shell Object" showAsIcon="1" r:id="rId3" imgW="1858680" imgH="491040" progId="Package">
                  <p:embed/>
                </p:oleObj>
              </mc:Choice>
              <mc:Fallback>
                <p:oleObj name="Packager Shell Object" showAsIcon="1" r:id="rId3" imgW="1858680" imgH="491040" progId="Package">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95600" y="4267200"/>
                        <a:ext cx="1858962" cy="4905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490224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762000"/>
            <a:ext cx="9144000" cy="5401479"/>
          </a:xfrm>
          <a:prstGeom prst="rect">
            <a:avLst/>
          </a:prstGeom>
          <a:noFill/>
        </p:spPr>
        <p:txBody>
          <a:bodyPr wrap="square" rtlCol="0">
            <a:spAutoFit/>
          </a:bodyPr>
          <a:lstStyle/>
          <a:p>
            <a:r>
              <a:rPr lang="en-US" sz="11500" dirty="0"/>
              <a:t>APPLICATIONS OF </a:t>
            </a:r>
          </a:p>
          <a:p>
            <a:r>
              <a:rPr lang="en-US" sz="11500" dirty="0"/>
              <a:t>RNN</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0" y="0"/>
            <a:ext cx="9144000" cy="6858000"/>
          </a:xfrm>
        </p:spPr>
        <p:txBody>
          <a:bodyPr>
            <a:noAutofit/>
          </a:bodyPr>
          <a:lstStyle/>
          <a:p>
            <a:r>
              <a:rPr lang="en-US" b="1" dirty="0"/>
              <a:t>Speech and audio signals continuously vary over time. The inherent sequential and time varying nature of audio signals make RNNs the ideal model to learn features in this field. </a:t>
            </a:r>
          </a:p>
          <a:p>
            <a:endParaRPr lang="en-US" b="1" dirty="0"/>
          </a:p>
          <a:p>
            <a:r>
              <a:rPr lang="en-US" b="1" dirty="0">
                <a:solidFill>
                  <a:srgbClr val="FF0000"/>
                </a:solidFill>
              </a:rPr>
              <a:t>Speech recognition, speech emotion recognition, speaker identification</a:t>
            </a:r>
          </a:p>
          <a:p>
            <a:endParaRPr lang="en-US" b="1" dirty="0"/>
          </a:p>
          <a:p>
            <a:r>
              <a:rPr lang="en-US" b="1" dirty="0"/>
              <a:t>RNNs have also shown promising results for  </a:t>
            </a:r>
            <a:r>
              <a:rPr lang="en-US" b="1" dirty="0">
                <a:solidFill>
                  <a:srgbClr val="FF0000"/>
                </a:solidFill>
              </a:rPr>
              <a:t>image labeling, image modeling, and handwriting recognition, video description generation. </a:t>
            </a:r>
          </a:p>
          <a:p>
            <a:endParaRPr lang="en-US" sz="2000"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 calcmode="lin" valueType="num">
                                      <p:cBhvr additive="base">
                                        <p:cTn id="1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0" y="0"/>
            <a:ext cx="9144000" cy="4973638"/>
          </a:xfrm>
        </p:spPr>
        <p:txBody>
          <a:bodyPr/>
          <a:lstStyle/>
          <a:p>
            <a:pPr marL="109728" indent="0">
              <a:buNone/>
            </a:pPr>
            <a:r>
              <a:rPr lang="en-US" sz="4000" dirty="0"/>
              <a:t>Few applications include:</a:t>
            </a:r>
          </a:p>
          <a:p>
            <a:r>
              <a:rPr lang="en-US" sz="4000" dirty="0"/>
              <a:t>Automatic speech recognition</a:t>
            </a:r>
          </a:p>
          <a:p>
            <a:r>
              <a:rPr lang="en-US" sz="4000" dirty="0"/>
              <a:t>Automatic speech understanding</a:t>
            </a:r>
          </a:p>
          <a:p>
            <a:r>
              <a:rPr lang="en-US" sz="4000" dirty="0"/>
              <a:t>Automatically answer questions about objects in a photograph.</a:t>
            </a:r>
          </a:p>
          <a:p>
            <a:r>
              <a:rPr lang="en-US" sz="4000" dirty="0"/>
              <a:t>Automatic Game Playing</a:t>
            </a:r>
          </a:p>
        </p:txBody>
      </p:sp>
      <p:sp>
        <p:nvSpPr>
          <p:cNvPr id="4" name="Rectangle 3"/>
          <p:cNvSpPr/>
          <p:nvPr/>
        </p:nvSpPr>
        <p:spPr>
          <a:xfrm>
            <a:off x="0" y="4303455"/>
            <a:ext cx="9144000" cy="1938992"/>
          </a:xfrm>
          <a:prstGeom prst="rect">
            <a:avLst/>
          </a:prstGeom>
        </p:spPr>
        <p:txBody>
          <a:bodyPr wrap="square">
            <a:spAutoFit/>
          </a:bodyPr>
          <a:lstStyle/>
          <a:p>
            <a:endParaRPr lang="en-US" sz="4000" dirty="0"/>
          </a:p>
          <a:p>
            <a:r>
              <a:rPr lang="en-US" sz="4000" dirty="0"/>
              <a:t>(</a:t>
            </a:r>
            <a:r>
              <a:rPr lang="en-US" sz="4000" dirty="0">
                <a:hlinkClick r:id="rId2"/>
              </a:rPr>
              <a:t>Google Translate</a:t>
            </a:r>
            <a:r>
              <a:rPr lang="en-US" sz="4000" dirty="0"/>
              <a:t>), speech recognition (</a:t>
            </a:r>
            <a:r>
              <a:rPr lang="en-US" sz="4000" dirty="0" err="1">
                <a:hlinkClick r:id="rId3"/>
              </a:rPr>
              <a:t>Cortana</a:t>
            </a:r>
            <a:r>
              <a:rPr lang="en-US" sz="4000" dirty="0"/>
              <a:t>) and </a:t>
            </a:r>
            <a:r>
              <a:rPr lang="en-US" sz="4000" dirty="0">
                <a:hlinkClick r:id="rId4"/>
              </a:rPr>
              <a:t>language generation</a:t>
            </a:r>
            <a:r>
              <a:rPr lang="en-US" sz="4000" dirty="0"/>
              <a:t>.</a:t>
            </a:r>
          </a:p>
        </p:txBody>
      </p:sp>
    </p:spTree>
    <p:extLst>
      <p:ext uri="{BB962C8B-B14F-4D97-AF65-F5344CB8AC3E}">
        <p14:creationId xmlns:p14="http://schemas.microsoft.com/office/powerpoint/2010/main" val="2180804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grpId="0" nodeType="clickEffect">
                                  <p:stCondLst>
                                    <p:cond delay="0"/>
                                  </p:stCondLst>
                                  <p:childTnLst>
                                    <p:set>
                                      <p:cBhvr>
                                        <p:cTn id="31" dur="1" fill="hold">
                                          <p:stCondLst>
                                            <p:cond delay="0"/>
                                          </p:stCondLst>
                                        </p:cTn>
                                        <p:tgtEl>
                                          <p:spTgt spid="4">
                                            <p:txEl>
                                              <p:pRg st="1" end="1"/>
                                            </p:txEl>
                                          </p:spTgt>
                                        </p:tgtEl>
                                        <p:attrNameLst>
                                          <p:attrName>style.visibility</p:attrName>
                                        </p:attrNameLst>
                                      </p:cBhvr>
                                      <p:to>
                                        <p:strVal val="visible"/>
                                      </p:to>
                                    </p:set>
                                    <p:anim calcmode="lin" valueType="num">
                                      <p:cBhvr additive="base">
                                        <p:cTn id="32"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p:cNvSpPr txBox="1">
            <a:spLocks/>
          </p:cNvSpPr>
          <p:nvPr/>
        </p:nvSpPr>
        <p:spPr>
          <a:xfrm>
            <a:off x="457200" y="1676400"/>
            <a:ext cx="8229600" cy="4898136"/>
          </a:xfrm>
          <a:prstGeom prst="rect">
            <a:avLst/>
          </a:prstGeom>
        </p:spPr>
        <p:txBody>
          <a:bodyPr>
            <a:normAutofit fontScale="70000" lnSpcReduction="20000"/>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3400" b="1" i="0" u="none" strike="noStrike" kern="1200" cap="none" spc="0" normalizeH="0" baseline="0" noProof="0" dirty="0">
                <a:ln>
                  <a:noFill/>
                </a:ln>
                <a:solidFill>
                  <a:schemeClr val="tx1"/>
                </a:solidFill>
                <a:effectLst/>
                <a:uLnTx/>
                <a:uFillTx/>
                <a:latin typeface="+mn-lt"/>
                <a:ea typeface="+mn-ea"/>
                <a:cs typeface="+mn-cs"/>
              </a:rPr>
              <a:t>ELMAN NETWORKS</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US" sz="3400" b="1" i="0" u="none" strike="noStrike" kern="1200" cap="none" spc="0" normalizeH="0" baseline="0" noProof="0" dirty="0">
              <a:ln>
                <a:noFill/>
              </a:ln>
              <a:solidFill>
                <a:schemeClr val="tx1"/>
              </a:solidFill>
              <a:effectLst/>
              <a:uLnTx/>
              <a:uFillTx/>
              <a:latin typeface="+mn-lt"/>
              <a:ea typeface="+mn-ea"/>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3400" b="1" i="0" u="none" strike="noStrike" kern="1200" cap="none" spc="0" normalizeH="0" baseline="0" noProof="0" dirty="0">
                <a:ln>
                  <a:noFill/>
                </a:ln>
                <a:solidFill>
                  <a:schemeClr val="tx1"/>
                </a:solidFill>
                <a:effectLst/>
                <a:uLnTx/>
                <a:uFillTx/>
                <a:latin typeface="+mn-lt"/>
                <a:ea typeface="+mn-ea"/>
                <a:cs typeface="+mn-cs"/>
              </a:rPr>
              <a:t>JORDAN NETWORKS</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US" sz="3400" b="1" i="0" u="none" strike="noStrike" kern="1200" cap="none" spc="0" normalizeH="0" baseline="0" noProof="0" dirty="0">
              <a:ln>
                <a:noFill/>
              </a:ln>
              <a:solidFill>
                <a:schemeClr val="tx1"/>
              </a:solidFill>
              <a:effectLst/>
              <a:uLnTx/>
              <a:uFillTx/>
              <a:latin typeface="+mn-lt"/>
              <a:ea typeface="+mn-ea"/>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3400" b="1" i="0" u="none" strike="noStrike" kern="1200" cap="none" spc="0" normalizeH="0" baseline="0" noProof="0" dirty="0">
                <a:ln>
                  <a:noFill/>
                </a:ln>
                <a:solidFill>
                  <a:schemeClr val="tx1"/>
                </a:solidFill>
                <a:effectLst/>
                <a:uLnTx/>
                <a:uFillTx/>
                <a:latin typeface="+mn-lt"/>
                <a:ea typeface="+mn-ea"/>
                <a:cs typeface="+mn-cs"/>
              </a:rPr>
              <a:t>HOPFIELD NETWORK</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US" sz="3400" b="1" i="0" u="none" strike="noStrike" kern="1200" cap="none" spc="0" normalizeH="0" baseline="0" noProof="0" dirty="0">
              <a:ln>
                <a:noFill/>
              </a:ln>
              <a:solidFill>
                <a:schemeClr val="tx1"/>
              </a:solidFill>
              <a:effectLst/>
              <a:uLnTx/>
              <a:uFillTx/>
              <a:latin typeface="+mn-lt"/>
              <a:ea typeface="+mn-ea"/>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3400" b="1" i="0" u="none" strike="noStrike" kern="1200" cap="none" spc="0" normalizeH="0" baseline="0" noProof="0" dirty="0">
                <a:ln>
                  <a:noFill/>
                </a:ln>
                <a:solidFill>
                  <a:schemeClr val="tx1"/>
                </a:solidFill>
                <a:effectLst/>
                <a:uLnTx/>
                <a:uFillTx/>
                <a:latin typeface="+mn-lt"/>
                <a:ea typeface="+mn-ea"/>
                <a:cs typeface="+mn-cs"/>
              </a:rPr>
              <a:t>LIQUID STATE MACHINES (LSM)</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US" sz="3400" b="1" i="0" u="none" strike="noStrike" kern="1200" cap="none" spc="0" normalizeH="0" baseline="0" noProof="0" dirty="0">
              <a:ln>
                <a:noFill/>
              </a:ln>
              <a:solidFill>
                <a:schemeClr val="tx1"/>
              </a:solidFill>
              <a:effectLst/>
              <a:uLnTx/>
              <a:uFillTx/>
              <a:latin typeface="+mn-lt"/>
              <a:ea typeface="+mn-ea"/>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3400" b="1" i="0" u="none" strike="noStrike" kern="1200" cap="none" spc="0" normalizeH="0" baseline="0" noProof="0" dirty="0">
                <a:ln>
                  <a:noFill/>
                </a:ln>
                <a:solidFill>
                  <a:schemeClr val="tx1"/>
                </a:solidFill>
                <a:effectLst/>
                <a:uLnTx/>
                <a:uFillTx/>
                <a:latin typeface="+mn-lt"/>
                <a:ea typeface="+mn-ea"/>
                <a:cs typeface="+mn-cs"/>
              </a:rPr>
              <a:t>ECHO STATE NETWORKS(ESN)</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US" sz="3400" b="1" i="0" u="none" strike="noStrike" kern="1200" cap="none" spc="0" normalizeH="0" baseline="0" noProof="0" dirty="0">
              <a:ln>
                <a:noFill/>
              </a:ln>
              <a:solidFill>
                <a:schemeClr val="tx1"/>
              </a:solidFill>
              <a:effectLst/>
              <a:uLnTx/>
              <a:uFillTx/>
              <a:latin typeface="+mn-lt"/>
              <a:ea typeface="+mn-ea"/>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3400" b="1" i="0" u="none" strike="noStrike" kern="1200" cap="none" spc="0" normalizeH="0" baseline="0" noProof="0" dirty="0">
                <a:ln>
                  <a:noFill/>
                </a:ln>
                <a:solidFill>
                  <a:schemeClr val="tx1"/>
                </a:solidFill>
                <a:effectLst/>
                <a:uLnTx/>
                <a:uFillTx/>
                <a:latin typeface="+mn-lt"/>
                <a:ea typeface="+mn-ea"/>
                <a:cs typeface="+mn-cs"/>
              </a:rPr>
              <a:t>LONG SHORT TERM MEMORY(LSTM)</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US" sz="3400" b="1" i="0" u="none" strike="noStrike" kern="1200" cap="none" spc="0" normalizeH="0" baseline="0" noProof="0" dirty="0">
              <a:ln>
                <a:noFill/>
              </a:ln>
              <a:solidFill>
                <a:schemeClr val="tx1"/>
              </a:solidFill>
              <a:effectLst/>
              <a:uLnTx/>
              <a:uFillTx/>
              <a:latin typeface="+mn-lt"/>
              <a:ea typeface="+mn-ea"/>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3400" b="1" i="0" u="none" strike="noStrike" kern="1200" cap="none" spc="0" normalizeH="0" baseline="0" noProof="0" dirty="0">
                <a:ln>
                  <a:noFill/>
                </a:ln>
                <a:solidFill>
                  <a:schemeClr val="tx1"/>
                </a:solidFill>
                <a:effectLst/>
                <a:uLnTx/>
                <a:uFillTx/>
                <a:latin typeface="+mn-lt"/>
                <a:ea typeface="+mn-ea"/>
                <a:cs typeface="+mn-cs"/>
              </a:rPr>
              <a:t>GATED RECURRENT UNITS(GRU)</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US" sz="3400" b="1" i="0" u="none" strike="noStrike" kern="1200" cap="none" spc="0" normalizeH="0" baseline="0" noProof="0" dirty="0">
              <a:ln>
                <a:noFill/>
              </a:ln>
              <a:solidFill>
                <a:schemeClr val="tx1"/>
              </a:solidFill>
              <a:effectLst/>
              <a:uLnTx/>
              <a:uFillTx/>
              <a:latin typeface="+mn-lt"/>
              <a:ea typeface="+mn-ea"/>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US" sz="3200" b="0" i="0" u="none" strike="noStrike" kern="1200" cap="none" spc="0" normalizeH="0" baseline="0" noProof="0" dirty="0">
              <a:ln>
                <a:noFill/>
              </a:ln>
              <a:solidFill>
                <a:schemeClr val="tx1"/>
              </a:solidFill>
              <a:effectLst/>
              <a:uLnTx/>
              <a:uFillTx/>
              <a:latin typeface="+mn-lt"/>
              <a:ea typeface="+mn-ea"/>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US" sz="3200" b="0" i="0" u="none" strike="noStrike" kern="1200" cap="none" spc="0" normalizeH="0" baseline="0" noProof="0" dirty="0">
              <a:ln>
                <a:noFill/>
              </a:ln>
              <a:solidFill>
                <a:schemeClr val="tx1"/>
              </a:solidFill>
              <a:effectLst/>
              <a:uLnTx/>
              <a:uFillTx/>
              <a:latin typeface="+mn-lt"/>
              <a:ea typeface="+mn-ea"/>
              <a:cs typeface="+mn-cs"/>
            </a:endParaRPr>
          </a:p>
        </p:txBody>
      </p:sp>
      <p:sp>
        <p:nvSpPr>
          <p:cNvPr id="3" name="Title 1"/>
          <p:cNvSpPr txBox="1">
            <a:spLocks/>
          </p:cNvSpPr>
          <p:nvPr/>
        </p:nvSpPr>
        <p:spPr>
          <a:xfrm>
            <a:off x="457200" y="533400"/>
            <a:ext cx="8229600" cy="1066800"/>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a:ln>
                  <a:noFill/>
                </a:ln>
                <a:solidFill>
                  <a:srgbClr val="FF0000"/>
                </a:solidFill>
                <a:effectLst/>
                <a:uLnTx/>
                <a:uFillTx/>
                <a:latin typeface="+mj-lt"/>
                <a:ea typeface="+mj-ea"/>
                <a:cs typeface="+mj-cs"/>
              </a:rPr>
              <a:t>Few Recurrent Neural Network Types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xEl>
                                              <p:pRg st="0" end="0"/>
                                            </p:txEl>
                                          </p:spTgt>
                                        </p:tgtEl>
                                        <p:attrNameLst>
                                          <p:attrName>style.visibility</p:attrName>
                                        </p:attrNameLst>
                                      </p:cBhvr>
                                      <p:to>
                                        <p:strVal val="visible"/>
                                      </p:to>
                                    </p:set>
                                    <p:anim calcmode="lin" valueType="num">
                                      <p:cBhvr additive="base">
                                        <p:cTn id="13"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
                                            <p:txEl>
                                              <p:pRg st="2" end="2"/>
                                            </p:txEl>
                                          </p:spTgt>
                                        </p:tgtEl>
                                        <p:attrNameLst>
                                          <p:attrName>style.visibility</p:attrName>
                                        </p:attrNameLst>
                                      </p:cBhvr>
                                      <p:to>
                                        <p:strVal val="visible"/>
                                      </p:to>
                                    </p:set>
                                    <p:anim calcmode="lin" valueType="num">
                                      <p:cBhvr additive="base">
                                        <p:cTn id="19"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
                                            <p:txEl>
                                              <p:pRg st="4" end="4"/>
                                            </p:txEl>
                                          </p:spTgt>
                                        </p:tgtEl>
                                        <p:attrNameLst>
                                          <p:attrName>style.visibility</p:attrName>
                                        </p:attrNameLst>
                                      </p:cBhvr>
                                      <p:to>
                                        <p:strVal val="visible"/>
                                      </p:to>
                                    </p:set>
                                    <p:anim calcmode="lin" valueType="num">
                                      <p:cBhvr additive="base">
                                        <p:cTn id="25" dur="500" fill="hold"/>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anim calcmode="lin" valueType="num">
                                      <p:cBhvr additive="base">
                                        <p:cTn id="31" dur="500" fill="hold"/>
                                        <p:tgtEl>
                                          <p:spTgt spid="2">
                                            <p:txEl>
                                              <p:pRg st="6" end="6"/>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2">
                                            <p:txEl>
                                              <p:pRg st="8" end="8"/>
                                            </p:txEl>
                                          </p:spTgt>
                                        </p:tgtEl>
                                        <p:attrNameLst>
                                          <p:attrName>style.visibility</p:attrName>
                                        </p:attrNameLst>
                                      </p:cBhvr>
                                      <p:to>
                                        <p:strVal val="visible"/>
                                      </p:to>
                                    </p:set>
                                    <p:anim calcmode="lin" valueType="num">
                                      <p:cBhvr additive="base">
                                        <p:cTn id="37" dur="500" fill="hold"/>
                                        <p:tgtEl>
                                          <p:spTgt spid="2">
                                            <p:txEl>
                                              <p:pRg st="8" end="8"/>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2">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2">
                                            <p:txEl>
                                              <p:pRg st="10" end="10"/>
                                            </p:txEl>
                                          </p:spTgt>
                                        </p:tgtEl>
                                        <p:attrNameLst>
                                          <p:attrName>style.visibility</p:attrName>
                                        </p:attrNameLst>
                                      </p:cBhvr>
                                      <p:to>
                                        <p:strVal val="visible"/>
                                      </p:to>
                                    </p:set>
                                    <p:anim calcmode="lin" valueType="num">
                                      <p:cBhvr additive="base">
                                        <p:cTn id="43" dur="500" fill="hold"/>
                                        <p:tgtEl>
                                          <p:spTgt spid="2">
                                            <p:txEl>
                                              <p:pRg st="10" end="10"/>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2">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2">
                                            <p:txEl>
                                              <p:pRg st="12" end="12"/>
                                            </p:txEl>
                                          </p:spTgt>
                                        </p:tgtEl>
                                        <p:attrNameLst>
                                          <p:attrName>style.visibility</p:attrName>
                                        </p:attrNameLst>
                                      </p:cBhvr>
                                      <p:to>
                                        <p:strVal val="visible"/>
                                      </p:to>
                                    </p:set>
                                    <p:anim calcmode="lin" valueType="num">
                                      <p:cBhvr additive="base">
                                        <p:cTn id="49" dur="500" fill="hold"/>
                                        <p:tgtEl>
                                          <p:spTgt spid="2">
                                            <p:txEl>
                                              <p:pRg st="12" end="12"/>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2">
                                            <p:txEl>
                                              <p:pRg st="12" end="1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3"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8915400" cy="2554545"/>
          </a:xfrm>
          <a:prstGeom prst="rect">
            <a:avLst/>
          </a:prstGeom>
        </p:spPr>
        <p:txBody>
          <a:bodyPr wrap="square">
            <a:spAutoFit/>
          </a:bodyPr>
          <a:lstStyle/>
          <a:p>
            <a:r>
              <a:rPr lang="en-US" sz="3200" dirty="0"/>
              <a:t>The Simple Recurrent Network (SRN) was conceived and first used by </a:t>
            </a:r>
            <a:r>
              <a:rPr lang="en-US" sz="3200" dirty="0">
                <a:solidFill>
                  <a:srgbClr val="FF0000"/>
                </a:solidFill>
              </a:rPr>
              <a:t>Jeff Elman</a:t>
            </a:r>
            <a:r>
              <a:rPr lang="en-US" sz="3200" dirty="0"/>
              <a:t>, and was first published in a paper entitled </a:t>
            </a:r>
            <a:r>
              <a:rPr lang="en-US" sz="3200" i="1" dirty="0"/>
              <a:t>Finding structure in time </a:t>
            </a:r>
            <a:r>
              <a:rPr lang="en-US" sz="3200" dirty="0"/>
              <a:t>(</a:t>
            </a:r>
            <a:r>
              <a:rPr lang="en-US" sz="3200" dirty="0">
                <a:hlinkClick r:id="rId2"/>
              </a:rPr>
              <a:t>Elman</a:t>
            </a:r>
            <a:r>
              <a:rPr lang="en-US" sz="3200" dirty="0"/>
              <a:t>, </a:t>
            </a:r>
            <a:r>
              <a:rPr lang="en-US" sz="3200" dirty="0">
                <a:hlinkClick r:id="rId2"/>
              </a:rPr>
              <a:t>1990</a:t>
            </a:r>
            <a:r>
              <a:rPr lang="en-US" sz="3200" dirty="0"/>
              <a:t>). </a:t>
            </a:r>
          </a:p>
          <a:p>
            <a:endParaRPr lang="en-US" sz="3200" dirty="0"/>
          </a:p>
        </p:txBody>
      </p:sp>
      <p:pic>
        <p:nvPicPr>
          <p:cNvPr id="3" name="Picture 2"/>
          <p:cNvPicPr>
            <a:picLocks noChangeAspect="1" noChangeArrowheads="1"/>
          </p:cNvPicPr>
          <p:nvPr/>
        </p:nvPicPr>
        <p:blipFill>
          <a:blip r:embed="rId3" cstate="print"/>
          <a:srcRect/>
          <a:stretch>
            <a:fillRect/>
          </a:stretch>
        </p:blipFill>
        <p:spPr bwMode="auto">
          <a:xfrm>
            <a:off x="0" y="2209800"/>
            <a:ext cx="9144000" cy="4419599"/>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01826" name="Picture 2"/>
          <p:cNvPicPr>
            <a:picLocks noChangeAspect="1" noChangeArrowheads="1"/>
          </p:cNvPicPr>
          <p:nvPr/>
        </p:nvPicPr>
        <p:blipFill>
          <a:blip r:embed="rId2" cstate="print"/>
          <a:srcRect/>
          <a:stretch>
            <a:fillRect/>
          </a:stretch>
        </p:blipFill>
        <p:spPr bwMode="auto">
          <a:xfrm>
            <a:off x="0" y="1"/>
            <a:ext cx="9144000" cy="2895599"/>
          </a:xfrm>
          <a:prstGeom prst="rect">
            <a:avLst/>
          </a:prstGeom>
          <a:noFill/>
          <a:ln w="9525">
            <a:noFill/>
            <a:miter lim="800000"/>
            <a:headEnd/>
            <a:tailEnd/>
          </a:ln>
        </p:spPr>
      </p:pic>
      <p:pic>
        <p:nvPicPr>
          <p:cNvPr id="1101827" name="Picture 3"/>
          <p:cNvPicPr>
            <a:picLocks noChangeAspect="1" noChangeArrowheads="1"/>
          </p:cNvPicPr>
          <p:nvPr/>
        </p:nvPicPr>
        <p:blipFill>
          <a:blip r:embed="rId3" cstate="print">
            <a:lum bright="-21000"/>
          </a:blip>
          <a:srcRect/>
          <a:stretch>
            <a:fillRect/>
          </a:stretch>
        </p:blipFill>
        <p:spPr bwMode="auto">
          <a:xfrm>
            <a:off x="0" y="2743200"/>
            <a:ext cx="9144000" cy="1548210"/>
          </a:xfrm>
          <a:prstGeom prst="rect">
            <a:avLst/>
          </a:prstGeom>
          <a:noFill/>
          <a:ln w="9525">
            <a:noFill/>
            <a:miter lim="800000"/>
            <a:headEnd/>
            <a:tailEnd/>
          </a:ln>
        </p:spPr>
      </p:pic>
      <p:sp>
        <p:nvSpPr>
          <p:cNvPr id="4" name="Rectangle 3"/>
          <p:cNvSpPr/>
          <p:nvPr/>
        </p:nvSpPr>
        <p:spPr>
          <a:xfrm>
            <a:off x="0" y="4419600"/>
            <a:ext cx="8991600" cy="584775"/>
          </a:xfrm>
          <a:prstGeom prst="rect">
            <a:avLst/>
          </a:prstGeom>
        </p:spPr>
        <p:txBody>
          <a:bodyPr wrap="square">
            <a:spAutoFit/>
          </a:bodyPr>
          <a:lstStyle/>
          <a:p>
            <a:r>
              <a:rPr lang="en-US" sz="3200" dirty="0">
                <a:solidFill>
                  <a:srgbClr val="FF0000"/>
                </a:solidFill>
              </a:rPr>
              <a:t>Context units remember the previous internal state</a:t>
            </a:r>
            <a:r>
              <a:rPr lang="en-US" sz="3200" dirty="0"/>
              <a:t>.</a:t>
            </a:r>
          </a:p>
        </p:txBody>
      </p:sp>
      <p:sp>
        <p:nvSpPr>
          <p:cNvPr id="5" name="Rectangle 4"/>
          <p:cNvSpPr/>
          <p:nvPr/>
        </p:nvSpPr>
        <p:spPr>
          <a:xfrm>
            <a:off x="0" y="5257800"/>
            <a:ext cx="9144000" cy="1569660"/>
          </a:xfrm>
          <a:prstGeom prst="rect">
            <a:avLst/>
          </a:prstGeom>
        </p:spPr>
        <p:txBody>
          <a:bodyPr wrap="square">
            <a:spAutoFit/>
          </a:bodyPr>
          <a:lstStyle/>
          <a:p>
            <a:r>
              <a:rPr lang="en-US" sz="3200" dirty="0"/>
              <a:t>Hidden units have the task of mapping both an external input and also the previous internal state to some desired output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01826"/>
                                        </p:tgtEl>
                                        <p:attrNameLst>
                                          <p:attrName>style.visibility</p:attrName>
                                        </p:attrNameLst>
                                      </p:cBhvr>
                                      <p:to>
                                        <p:strVal val="visible"/>
                                      </p:to>
                                    </p:set>
                                    <p:anim calcmode="lin" valueType="num">
                                      <p:cBhvr additive="base">
                                        <p:cTn id="7" dur="500" fill="hold"/>
                                        <p:tgtEl>
                                          <p:spTgt spid="1101826"/>
                                        </p:tgtEl>
                                        <p:attrNameLst>
                                          <p:attrName>ppt_x</p:attrName>
                                        </p:attrNameLst>
                                      </p:cBhvr>
                                      <p:tavLst>
                                        <p:tav tm="0">
                                          <p:val>
                                            <p:strVal val="#ppt_x"/>
                                          </p:val>
                                        </p:tav>
                                        <p:tav tm="100000">
                                          <p:val>
                                            <p:strVal val="#ppt_x"/>
                                          </p:val>
                                        </p:tav>
                                      </p:tavLst>
                                    </p:anim>
                                    <p:anim calcmode="lin" valueType="num">
                                      <p:cBhvr additive="base">
                                        <p:cTn id="8" dur="500" fill="hold"/>
                                        <p:tgtEl>
                                          <p:spTgt spid="110182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101827"/>
                                        </p:tgtEl>
                                        <p:attrNameLst>
                                          <p:attrName>style.visibility</p:attrName>
                                        </p:attrNameLst>
                                      </p:cBhvr>
                                      <p:to>
                                        <p:strVal val="visible"/>
                                      </p:to>
                                    </p:set>
                                    <p:anim calcmode="lin" valueType="num">
                                      <p:cBhvr additive="base">
                                        <p:cTn id="13" dur="500" fill="hold"/>
                                        <p:tgtEl>
                                          <p:spTgt spid="1101827"/>
                                        </p:tgtEl>
                                        <p:attrNameLst>
                                          <p:attrName>ppt_x</p:attrName>
                                        </p:attrNameLst>
                                      </p:cBhvr>
                                      <p:tavLst>
                                        <p:tav tm="0">
                                          <p:val>
                                            <p:strVal val="#ppt_x"/>
                                          </p:val>
                                        </p:tav>
                                        <p:tav tm="100000">
                                          <p:val>
                                            <p:strVal val="#ppt_x"/>
                                          </p:val>
                                        </p:tav>
                                      </p:tavLst>
                                    </p:anim>
                                    <p:anim calcmode="lin" valueType="num">
                                      <p:cBhvr additive="base">
                                        <p:cTn id="14" dur="500" fill="hold"/>
                                        <p:tgtEl>
                                          <p:spTgt spid="110182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anim calcmode="lin" valueType="num">
                                      <p:cBhvr additive="base">
                                        <p:cTn id="19"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5">
                                            <p:txEl>
                                              <p:pRg st="0" end="0"/>
                                            </p:txEl>
                                          </p:spTgt>
                                        </p:tgtEl>
                                        <p:attrNameLst>
                                          <p:attrName>style.visibility</p:attrName>
                                        </p:attrNameLst>
                                      </p:cBhvr>
                                      <p:to>
                                        <p:strVal val="visible"/>
                                      </p:to>
                                    </p:set>
                                    <p:anim calcmode="lin" valueType="num">
                                      <p:cBhvr additive="base">
                                        <p:cTn id="25"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6721" name="Picture 1"/>
          <p:cNvPicPr>
            <a:picLocks noChangeAspect="1" noChangeArrowheads="1"/>
          </p:cNvPicPr>
          <p:nvPr/>
        </p:nvPicPr>
        <p:blipFill>
          <a:blip r:embed="rId2" cstate="print"/>
          <a:srcRect/>
          <a:stretch>
            <a:fillRect/>
          </a:stretch>
        </p:blipFill>
        <p:spPr bwMode="auto">
          <a:xfrm>
            <a:off x="0" y="152400"/>
            <a:ext cx="9144000" cy="5229225"/>
          </a:xfrm>
          <a:prstGeom prst="rect">
            <a:avLst/>
          </a:prstGeom>
          <a:noFill/>
          <a:ln w="9525">
            <a:noFill/>
            <a:miter lim="800000"/>
            <a:headEnd/>
            <a:tailEnd/>
          </a:ln>
        </p:spPr>
      </p:pic>
      <p:sp>
        <p:nvSpPr>
          <p:cNvPr id="3" name="TextBox 2"/>
          <p:cNvSpPr txBox="1"/>
          <p:nvPr/>
        </p:nvSpPr>
        <p:spPr>
          <a:xfrm>
            <a:off x="0" y="5791200"/>
            <a:ext cx="9144000" cy="1077218"/>
          </a:xfrm>
          <a:prstGeom prst="rect">
            <a:avLst/>
          </a:prstGeom>
          <a:noFill/>
        </p:spPr>
        <p:txBody>
          <a:bodyPr wrap="square" rtlCol="0">
            <a:spAutoFit/>
          </a:bodyPr>
          <a:lstStyle/>
          <a:p>
            <a:r>
              <a:rPr lang="en-US" sz="3200" dirty="0">
                <a:solidFill>
                  <a:srgbClr val="FF0000"/>
                </a:solidFill>
              </a:rPr>
              <a:t>Hidden and  Context unit serve as Short term  Memory</a:t>
            </a:r>
          </a:p>
        </p:txBody>
      </p:sp>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7294305"/>
          </a:xfrm>
          <a:prstGeom prst="rect">
            <a:avLst/>
          </a:prstGeom>
        </p:spPr>
        <p:txBody>
          <a:bodyPr wrap="square">
            <a:spAutoFit/>
          </a:bodyPr>
          <a:lstStyle/>
          <a:p>
            <a:r>
              <a:rPr lang="en-US" sz="3600" dirty="0"/>
              <a:t>Neural networks can be classified as: </a:t>
            </a:r>
          </a:p>
          <a:p>
            <a:r>
              <a:rPr lang="en-US" sz="3600" b="1" dirty="0">
                <a:solidFill>
                  <a:srgbClr val="FF0000"/>
                </a:solidFill>
              </a:rPr>
              <a:t>Static networks :</a:t>
            </a:r>
            <a:r>
              <a:rPr lang="en-US" sz="3600" dirty="0">
                <a:solidFill>
                  <a:srgbClr val="FF0000"/>
                </a:solidFill>
              </a:rPr>
              <a:t> </a:t>
            </a:r>
            <a:r>
              <a:rPr lang="en-US" sz="3600" dirty="0"/>
              <a:t>Output can be calculated directly from the input through </a:t>
            </a:r>
            <a:r>
              <a:rPr lang="en-US" sz="3600" dirty="0" err="1">
                <a:solidFill>
                  <a:srgbClr val="FF0000"/>
                </a:solidFill>
              </a:rPr>
              <a:t>feedforward</a:t>
            </a:r>
            <a:r>
              <a:rPr lang="en-US" sz="3600" dirty="0">
                <a:solidFill>
                  <a:srgbClr val="FF0000"/>
                </a:solidFill>
              </a:rPr>
              <a:t> connections.</a:t>
            </a:r>
          </a:p>
          <a:p>
            <a:endParaRPr lang="en-US" sz="3600" dirty="0"/>
          </a:p>
          <a:p>
            <a:r>
              <a:rPr lang="en-US" sz="3600" b="1" dirty="0">
                <a:solidFill>
                  <a:srgbClr val="FF0000"/>
                </a:solidFill>
              </a:rPr>
              <a:t>Dynamic networks : </a:t>
            </a:r>
            <a:r>
              <a:rPr lang="en-US" sz="3600" dirty="0"/>
              <a:t>Output depends not only on the current input to the network, but also on the </a:t>
            </a:r>
            <a:r>
              <a:rPr lang="en-US" sz="3600" dirty="0">
                <a:solidFill>
                  <a:srgbClr val="FF0000"/>
                </a:solidFill>
              </a:rPr>
              <a:t>current or previous inputs, outputs or states </a:t>
            </a:r>
            <a:r>
              <a:rPr lang="en-US" sz="3600" dirty="0"/>
              <a:t>of the network.</a:t>
            </a:r>
          </a:p>
          <a:p>
            <a:r>
              <a:rPr lang="en-US" sz="3600" b="1" i="1" dirty="0"/>
              <a:t>Dynamic</a:t>
            </a:r>
            <a:r>
              <a:rPr lang="en-US" sz="3600" b="1" dirty="0"/>
              <a:t> </a:t>
            </a:r>
            <a:r>
              <a:rPr lang="en-US" sz="3600" b="1" i="1" dirty="0"/>
              <a:t>Neural Networks</a:t>
            </a:r>
            <a:r>
              <a:rPr lang="en-US" sz="3600" b="1" dirty="0"/>
              <a:t> (DNN)/RNN have, in comparison to static neural networks, more complex architectures. </a:t>
            </a:r>
          </a:p>
          <a:p>
            <a:endParaRPr lang="en-US" sz="36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anim calcmode="lin" valueType="num">
                                      <p:cBhvr additive="base">
                                        <p:cTn id="13"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anim calcmode="lin" valueType="num">
                                      <p:cBhvr additive="base">
                                        <p:cTn id="19"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
                                            <p:txEl>
                                              <p:pRg st="4" end="4"/>
                                            </p:txEl>
                                          </p:spTgt>
                                        </p:tgtEl>
                                        <p:attrNameLst>
                                          <p:attrName>style.visibility</p:attrName>
                                        </p:attrNameLst>
                                      </p:cBhvr>
                                      <p:to>
                                        <p:strVal val="visible"/>
                                      </p:to>
                                    </p:set>
                                    <p:anim calcmode="lin" valueType="num">
                                      <p:cBhvr additive="base">
                                        <p:cTn id="25" dur="500" fill="hold"/>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02850" name="Picture 2"/>
          <p:cNvPicPr>
            <a:picLocks noChangeAspect="1" noChangeArrowheads="1"/>
          </p:cNvPicPr>
          <p:nvPr/>
        </p:nvPicPr>
        <p:blipFill>
          <a:blip r:embed="rId2" cstate="print"/>
          <a:srcRect/>
          <a:stretch>
            <a:fillRect/>
          </a:stretch>
        </p:blipFill>
        <p:spPr bwMode="auto">
          <a:xfrm>
            <a:off x="0" y="173574"/>
            <a:ext cx="9372600" cy="6455825"/>
          </a:xfrm>
          <a:prstGeom prst="rect">
            <a:avLst/>
          </a:prstGeom>
          <a:noFill/>
          <a:ln w="9525">
            <a:noFill/>
            <a:miter lim="800000"/>
            <a:headEnd/>
            <a:tailEnd/>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p:cNvGraphicFramePr>
            <a:graphicFrameLocks noChangeAspect="1"/>
          </p:cNvGraphicFramePr>
          <p:nvPr/>
        </p:nvGraphicFramePr>
        <p:xfrm>
          <a:off x="3505200" y="4561001"/>
          <a:ext cx="5458567" cy="2296999"/>
        </p:xfrm>
        <a:graphic>
          <a:graphicData uri="http://schemas.openxmlformats.org/presentationml/2006/ole">
            <mc:AlternateContent xmlns:mc="http://schemas.openxmlformats.org/markup-compatibility/2006">
              <mc:Choice xmlns:v="urn:schemas-microsoft-com:vml" Requires="v">
                <p:oleObj spid="_x0000_s1099780" name="Equation" r:id="rId3" imgW="1206360" imgH="482400" progId="Equation.DSMT4">
                  <p:embed/>
                </p:oleObj>
              </mc:Choice>
              <mc:Fallback>
                <p:oleObj name="Equation" r:id="rId3" imgW="1206360" imgH="482400" progId="Equation.DSMT4">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05200" y="4561001"/>
                        <a:ext cx="5458567" cy="229699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 name="Object 5"/>
          <p:cNvGraphicFramePr>
            <a:graphicFrameLocks noChangeAspect="1"/>
          </p:cNvGraphicFramePr>
          <p:nvPr/>
        </p:nvGraphicFramePr>
        <p:xfrm>
          <a:off x="-44450" y="1066800"/>
          <a:ext cx="6108700" cy="3276600"/>
        </p:xfrm>
        <a:graphic>
          <a:graphicData uri="http://schemas.openxmlformats.org/presentationml/2006/ole">
            <mc:AlternateContent xmlns:mc="http://schemas.openxmlformats.org/markup-compatibility/2006">
              <mc:Choice xmlns:v="urn:schemas-microsoft-com:vml" Requires="v">
                <p:oleObj spid="_x0000_s1099781" name="Equation" r:id="rId5" imgW="1739880" imgH="965160" progId="Equation.DSMT4">
                  <p:embed/>
                </p:oleObj>
              </mc:Choice>
              <mc:Fallback>
                <p:oleObj name="Equation" r:id="rId5" imgW="1739880" imgH="965160" progId="Equation.DSMT4">
                  <p:embed/>
                  <p:pic>
                    <p:nvPicPr>
                      <p:cNvPr id="0"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450" y="1066800"/>
                        <a:ext cx="6108700" cy="3276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1099781" name="Picture 5"/>
          <p:cNvPicPr>
            <a:picLocks noChangeAspect="1" noChangeArrowheads="1"/>
          </p:cNvPicPr>
          <p:nvPr/>
        </p:nvPicPr>
        <p:blipFill>
          <a:blip r:embed="rId7" cstate="print"/>
          <a:srcRect/>
          <a:stretch>
            <a:fillRect/>
          </a:stretch>
        </p:blipFill>
        <p:spPr bwMode="auto">
          <a:xfrm>
            <a:off x="3810000" y="0"/>
            <a:ext cx="5076825" cy="3276384"/>
          </a:xfrm>
          <a:prstGeom prst="rect">
            <a:avLst/>
          </a:prstGeom>
          <a:noFill/>
          <a:ln w="9525">
            <a:noFill/>
            <a:miter lim="800000"/>
            <a:headEnd/>
            <a:tailEnd/>
          </a:ln>
        </p:spPr>
      </p:pic>
      <p:sp>
        <p:nvSpPr>
          <p:cNvPr id="8" name="TextBox 7"/>
          <p:cNvSpPr txBox="1"/>
          <p:nvPr/>
        </p:nvSpPr>
        <p:spPr>
          <a:xfrm>
            <a:off x="0" y="5029200"/>
            <a:ext cx="2514600" cy="1569660"/>
          </a:xfrm>
          <a:prstGeom prst="rect">
            <a:avLst/>
          </a:prstGeom>
          <a:noFill/>
        </p:spPr>
        <p:txBody>
          <a:bodyPr wrap="square" rtlCol="0">
            <a:spAutoFit/>
          </a:bodyPr>
          <a:lstStyle/>
          <a:p>
            <a:r>
              <a:rPr lang="en-US" sz="3200" dirty="0"/>
              <a:t>Identify Variables and Parameters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99781"/>
                                        </p:tgtEl>
                                        <p:attrNameLst>
                                          <p:attrName>style.visibility</p:attrName>
                                        </p:attrNameLst>
                                      </p:cBhvr>
                                      <p:to>
                                        <p:strVal val="visible"/>
                                      </p:to>
                                    </p:set>
                                    <p:anim calcmode="lin" valueType="num">
                                      <p:cBhvr additive="base">
                                        <p:cTn id="7" dur="500" fill="hold"/>
                                        <p:tgtEl>
                                          <p:spTgt spid="1099781"/>
                                        </p:tgtEl>
                                        <p:attrNameLst>
                                          <p:attrName>ppt_x</p:attrName>
                                        </p:attrNameLst>
                                      </p:cBhvr>
                                      <p:tavLst>
                                        <p:tav tm="0">
                                          <p:val>
                                            <p:strVal val="#ppt_x"/>
                                          </p:val>
                                        </p:tav>
                                        <p:tav tm="100000">
                                          <p:val>
                                            <p:strVal val="#ppt_x"/>
                                          </p:val>
                                        </p:tav>
                                      </p:tavLst>
                                    </p:anim>
                                    <p:anim calcmode="lin" valueType="num">
                                      <p:cBhvr additive="base">
                                        <p:cTn id="8" dur="500" fill="hold"/>
                                        <p:tgtEl>
                                          <p:spTgt spid="109978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ppt_x"/>
                                          </p:val>
                                        </p:tav>
                                        <p:tav tm="100000">
                                          <p:val>
                                            <p:strVal val="#ppt_x"/>
                                          </p:val>
                                        </p:tav>
                                      </p:tavLst>
                                    </p:anim>
                                    <p:anim calcmode="lin" valueType="num">
                                      <p:cBhvr additive="base">
                                        <p:cTn id="2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6819" name="Picture 3"/>
          <p:cNvPicPr>
            <a:picLocks noChangeAspect="1" noChangeArrowheads="1"/>
          </p:cNvPicPr>
          <p:nvPr/>
        </p:nvPicPr>
        <p:blipFill>
          <a:blip r:embed="rId3" cstate="print"/>
          <a:srcRect/>
          <a:stretch>
            <a:fillRect/>
          </a:stretch>
        </p:blipFill>
        <p:spPr bwMode="auto">
          <a:xfrm>
            <a:off x="0" y="533400"/>
            <a:ext cx="4495800" cy="3276600"/>
          </a:xfrm>
          <a:prstGeom prst="rect">
            <a:avLst/>
          </a:prstGeom>
          <a:noFill/>
          <a:ln w="9525">
            <a:noFill/>
            <a:miter lim="800000"/>
            <a:headEnd/>
            <a:tailEnd/>
          </a:ln>
        </p:spPr>
      </p:pic>
      <p:sp>
        <p:nvSpPr>
          <p:cNvPr id="4" name="Rectangle 3"/>
          <p:cNvSpPr/>
          <p:nvPr/>
        </p:nvSpPr>
        <p:spPr>
          <a:xfrm>
            <a:off x="0" y="4795897"/>
            <a:ext cx="9144000" cy="2062103"/>
          </a:xfrm>
          <a:prstGeom prst="rect">
            <a:avLst/>
          </a:prstGeom>
        </p:spPr>
        <p:txBody>
          <a:bodyPr wrap="square">
            <a:spAutoFit/>
          </a:bodyPr>
          <a:lstStyle/>
          <a:p>
            <a:r>
              <a:rPr lang="en-US" sz="2800" b="1" dirty="0">
                <a:hlinkClick r:id="rId4" tooltip="Michael I. Jordan"/>
              </a:rPr>
              <a:t>Jordan</a:t>
            </a:r>
            <a:r>
              <a:rPr lang="en-US" sz="2800" b="1" dirty="0"/>
              <a:t> networks are similar to Elman networks. The context units are fed from the output layer instead of the hidden layer. </a:t>
            </a:r>
            <a:r>
              <a:rPr lang="en-US" sz="3200" b="1" dirty="0">
                <a:solidFill>
                  <a:srgbClr val="FF0000"/>
                </a:solidFill>
              </a:rPr>
              <a:t>The context units in a Jordan network are also referred to as the </a:t>
            </a:r>
            <a:r>
              <a:rPr lang="en-US" sz="4000" b="1" dirty="0">
                <a:solidFill>
                  <a:srgbClr val="FF0000"/>
                </a:solidFill>
              </a:rPr>
              <a:t>state layer</a:t>
            </a:r>
            <a:r>
              <a:rPr lang="en-US" sz="4000" b="1" dirty="0"/>
              <a:t>. </a:t>
            </a:r>
            <a:endParaRPr lang="en-US" sz="2800" b="1" dirty="0"/>
          </a:p>
        </p:txBody>
      </p:sp>
      <p:graphicFrame>
        <p:nvGraphicFramePr>
          <p:cNvPr id="546820" name="Object 4"/>
          <p:cNvGraphicFramePr>
            <a:graphicFrameLocks noChangeAspect="1"/>
          </p:cNvGraphicFramePr>
          <p:nvPr/>
        </p:nvGraphicFramePr>
        <p:xfrm>
          <a:off x="5029200" y="2057400"/>
          <a:ext cx="4114800" cy="1628775"/>
        </p:xfrm>
        <a:graphic>
          <a:graphicData uri="http://schemas.openxmlformats.org/presentationml/2006/ole">
            <mc:AlternateContent xmlns:mc="http://schemas.openxmlformats.org/markup-compatibility/2006">
              <mc:Choice xmlns:v="urn:schemas-microsoft-com:vml" Requires="v">
                <p:oleObj spid="_x0000_s1100803" name="Equation" r:id="rId5" imgW="1218960" imgH="482400" progId="Equation.DSMT4">
                  <p:embed/>
                </p:oleObj>
              </mc:Choice>
              <mc:Fallback>
                <p:oleObj name="Equation" r:id="rId5" imgW="1218960" imgH="482400" progId="Equation.DSMT4">
                  <p:embed/>
                  <p:pic>
                    <p:nvPicPr>
                      <p:cNvPr id="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29200" y="2057400"/>
                        <a:ext cx="4114800" cy="1628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 name="TextBox 4"/>
          <p:cNvSpPr txBox="1"/>
          <p:nvPr/>
        </p:nvSpPr>
        <p:spPr>
          <a:xfrm>
            <a:off x="6248400" y="457200"/>
            <a:ext cx="3352800" cy="1077218"/>
          </a:xfrm>
          <a:prstGeom prst="rect">
            <a:avLst/>
          </a:prstGeom>
          <a:noFill/>
        </p:spPr>
        <p:txBody>
          <a:bodyPr wrap="square" rtlCol="0">
            <a:spAutoFit/>
          </a:bodyPr>
          <a:lstStyle/>
          <a:p>
            <a:r>
              <a:rPr lang="en-US" sz="3200" dirty="0">
                <a:solidFill>
                  <a:srgbClr val="FF0000"/>
                </a:solidFill>
              </a:rPr>
              <a:t>JORDAN NETWORK</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46819"/>
                                        </p:tgtEl>
                                        <p:attrNameLst>
                                          <p:attrName>style.visibility</p:attrName>
                                        </p:attrNameLst>
                                      </p:cBhvr>
                                      <p:to>
                                        <p:strVal val="visible"/>
                                      </p:to>
                                    </p:set>
                                    <p:anim calcmode="lin" valueType="num">
                                      <p:cBhvr additive="base">
                                        <p:cTn id="13" dur="500" fill="hold"/>
                                        <p:tgtEl>
                                          <p:spTgt spid="546819"/>
                                        </p:tgtEl>
                                        <p:attrNameLst>
                                          <p:attrName>ppt_x</p:attrName>
                                        </p:attrNameLst>
                                      </p:cBhvr>
                                      <p:tavLst>
                                        <p:tav tm="0">
                                          <p:val>
                                            <p:strVal val="#ppt_x"/>
                                          </p:val>
                                        </p:tav>
                                        <p:tav tm="100000">
                                          <p:val>
                                            <p:strVal val="#ppt_x"/>
                                          </p:val>
                                        </p:tav>
                                      </p:tavLst>
                                    </p:anim>
                                    <p:anim calcmode="lin" valueType="num">
                                      <p:cBhvr additive="base">
                                        <p:cTn id="14" dur="500" fill="hold"/>
                                        <p:tgtEl>
                                          <p:spTgt spid="54681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546820"/>
                                        </p:tgtEl>
                                        <p:attrNameLst>
                                          <p:attrName>style.visibility</p:attrName>
                                        </p:attrNameLst>
                                      </p:cBhvr>
                                      <p:to>
                                        <p:strVal val="visible"/>
                                      </p:to>
                                    </p:set>
                                    <p:anim calcmode="lin" valueType="num">
                                      <p:cBhvr additive="base">
                                        <p:cTn id="25" dur="500" fill="hold"/>
                                        <p:tgtEl>
                                          <p:spTgt spid="546820"/>
                                        </p:tgtEl>
                                        <p:attrNameLst>
                                          <p:attrName>ppt_x</p:attrName>
                                        </p:attrNameLst>
                                      </p:cBhvr>
                                      <p:tavLst>
                                        <p:tav tm="0">
                                          <p:val>
                                            <p:strVal val="#ppt_x"/>
                                          </p:val>
                                        </p:tav>
                                        <p:tav tm="100000">
                                          <p:val>
                                            <p:strVal val="#ppt_x"/>
                                          </p:val>
                                        </p:tav>
                                      </p:tavLst>
                                    </p:anim>
                                    <p:anim calcmode="lin" valueType="num">
                                      <p:cBhvr additive="base">
                                        <p:cTn id="26" dur="500" fill="hold"/>
                                        <p:tgtEl>
                                          <p:spTgt spid="5468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72162" name="Picture 2" descr="An Echo State Network"/>
          <p:cNvPicPr>
            <a:picLocks noChangeAspect="1" noChangeArrowheads="1"/>
          </p:cNvPicPr>
          <p:nvPr/>
        </p:nvPicPr>
        <p:blipFill>
          <a:blip r:embed="rId2" cstate="print"/>
          <a:srcRect/>
          <a:stretch>
            <a:fillRect/>
          </a:stretch>
        </p:blipFill>
        <p:spPr bwMode="auto">
          <a:xfrm>
            <a:off x="-304800" y="-381000"/>
            <a:ext cx="10058400" cy="7772401"/>
          </a:xfrm>
          <a:prstGeom prst="rect">
            <a:avLst/>
          </a:prstGeom>
          <a:noFill/>
        </p:spPr>
      </p:pic>
    </p:spTree>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2" cstate="print"/>
          <a:srcRect/>
          <a:stretch>
            <a:fillRect/>
          </a:stretch>
        </p:blipFill>
        <p:spPr bwMode="auto">
          <a:xfrm>
            <a:off x="0" y="2133600"/>
            <a:ext cx="9144000" cy="4724400"/>
          </a:xfrm>
          <a:prstGeom prst="rect">
            <a:avLst/>
          </a:prstGeom>
          <a:noFill/>
          <a:ln w="9525">
            <a:noFill/>
            <a:miter lim="800000"/>
            <a:headEnd/>
            <a:tailEnd/>
          </a:ln>
        </p:spPr>
      </p:pic>
      <p:sp>
        <p:nvSpPr>
          <p:cNvPr id="3" name="TextBox 2"/>
          <p:cNvSpPr txBox="1"/>
          <p:nvPr/>
        </p:nvSpPr>
        <p:spPr>
          <a:xfrm>
            <a:off x="5791200" y="762000"/>
            <a:ext cx="2971800" cy="954107"/>
          </a:xfrm>
          <a:prstGeom prst="rect">
            <a:avLst/>
          </a:prstGeom>
          <a:noFill/>
        </p:spPr>
        <p:txBody>
          <a:bodyPr wrap="square" rtlCol="0">
            <a:spAutoFit/>
          </a:bodyPr>
          <a:lstStyle/>
          <a:p>
            <a:r>
              <a:rPr lang="en-US" sz="2800" dirty="0">
                <a:solidFill>
                  <a:srgbClr val="FF0000"/>
                </a:solidFill>
              </a:rPr>
              <a:t>ECHO STATE NETWROK</a:t>
            </a:r>
          </a:p>
        </p:txBody>
      </p:sp>
    </p:spTree>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304800"/>
            <a:ext cx="9144000" cy="5016758"/>
          </a:xfrm>
          <a:prstGeom prst="rect">
            <a:avLst/>
          </a:prstGeom>
        </p:spPr>
        <p:txBody>
          <a:bodyPr wrap="square">
            <a:spAutoFit/>
          </a:bodyPr>
          <a:lstStyle/>
          <a:p>
            <a:r>
              <a:rPr lang="en-US" sz="4000" dirty="0">
                <a:solidFill>
                  <a:srgbClr val="FF0000"/>
                </a:solidFill>
              </a:rPr>
              <a:t>When do you need to use a Recurrent Neural Network ?</a:t>
            </a:r>
          </a:p>
          <a:p>
            <a:endParaRPr lang="en-US" sz="4000" dirty="0"/>
          </a:p>
          <a:p>
            <a:r>
              <a:rPr lang="en-US" sz="4000" b="1" dirty="0"/>
              <a:t>“Whenever there is a sequence of data and </a:t>
            </a:r>
          </a:p>
          <a:p>
            <a:r>
              <a:rPr lang="en-US" sz="4000" b="1" dirty="0"/>
              <a:t>that </a:t>
            </a:r>
            <a:r>
              <a:rPr lang="en-US" sz="4000" b="1" dirty="0">
                <a:solidFill>
                  <a:srgbClr val="FF0000"/>
                </a:solidFill>
              </a:rPr>
              <a:t>temporal dynamics </a:t>
            </a:r>
            <a:r>
              <a:rPr lang="en-US" sz="4000" b="1" dirty="0"/>
              <a:t>that connects the data is more important than the </a:t>
            </a:r>
            <a:r>
              <a:rPr lang="en-US" sz="4000" b="1" dirty="0">
                <a:solidFill>
                  <a:srgbClr val="FF0000"/>
                </a:solidFill>
              </a:rPr>
              <a:t>spatial content </a:t>
            </a:r>
            <a:r>
              <a:rPr lang="en-US" sz="4000" b="1" dirty="0"/>
              <a:t>of each individual frame.”</a:t>
            </a:r>
            <a:endParaRPr lang="en-US" sz="4000"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5794" name="Picture 2"/>
          <p:cNvPicPr>
            <a:picLocks noChangeAspect="1" noChangeArrowheads="1"/>
          </p:cNvPicPr>
          <p:nvPr/>
        </p:nvPicPr>
        <p:blipFill>
          <a:blip r:embed="rId2" cstate="print"/>
          <a:srcRect/>
          <a:stretch>
            <a:fillRect/>
          </a:stretch>
        </p:blipFill>
        <p:spPr bwMode="auto">
          <a:xfrm>
            <a:off x="0" y="0"/>
            <a:ext cx="9144000" cy="4419600"/>
          </a:xfrm>
          <a:prstGeom prst="rect">
            <a:avLst/>
          </a:prstGeom>
          <a:noFill/>
          <a:ln w="9525">
            <a:noFill/>
            <a:miter lim="800000"/>
            <a:headEnd/>
            <a:tailEnd/>
          </a:ln>
        </p:spPr>
      </p:pic>
      <p:sp>
        <p:nvSpPr>
          <p:cNvPr id="3" name="TextBox 2"/>
          <p:cNvSpPr txBox="1"/>
          <p:nvPr/>
        </p:nvSpPr>
        <p:spPr>
          <a:xfrm>
            <a:off x="0" y="4919008"/>
            <a:ext cx="9144000" cy="2185214"/>
          </a:xfrm>
          <a:prstGeom prst="rect">
            <a:avLst/>
          </a:prstGeom>
          <a:noFill/>
        </p:spPr>
        <p:txBody>
          <a:bodyPr wrap="square" rtlCol="0">
            <a:spAutoFit/>
          </a:bodyPr>
          <a:lstStyle/>
          <a:p>
            <a:r>
              <a:rPr lang="en-US" sz="2800" b="1" dirty="0">
                <a:solidFill>
                  <a:srgbClr val="FF0000"/>
                </a:solidFill>
              </a:rPr>
              <a:t>TDNN(Time Delay neural networks)</a:t>
            </a:r>
            <a:r>
              <a:rPr lang="en-US" sz="2000" b="1" dirty="0"/>
              <a:t> - </a:t>
            </a:r>
            <a:r>
              <a:rPr lang="en-US" sz="2800" b="1" dirty="0"/>
              <a:t>particular case of  </a:t>
            </a:r>
            <a:r>
              <a:rPr lang="en-US" sz="2800" b="1" dirty="0" err="1"/>
              <a:t>feedforward</a:t>
            </a:r>
            <a:r>
              <a:rPr lang="en-US" sz="2800" b="1" dirty="0"/>
              <a:t> neural network architecture to capture temporal dynamics</a:t>
            </a:r>
          </a:p>
          <a:p>
            <a:r>
              <a:rPr lang="en-US" sz="2800" b="1" dirty="0"/>
              <a:t>The response at time t is based on the </a:t>
            </a:r>
            <a:r>
              <a:rPr lang="en-US" sz="2800" b="1" dirty="0">
                <a:solidFill>
                  <a:srgbClr val="FF0000"/>
                </a:solidFill>
              </a:rPr>
              <a:t>previous inputs .</a:t>
            </a:r>
          </a:p>
          <a:p>
            <a:endParaRPr lang="en-US" sz="2400"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45794"/>
                                        </p:tgtEl>
                                        <p:attrNameLst>
                                          <p:attrName>style.visibility</p:attrName>
                                        </p:attrNameLst>
                                      </p:cBhvr>
                                      <p:to>
                                        <p:strVal val="visible"/>
                                      </p:to>
                                    </p:set>
                                    <p:anim calcmode="lin" valueType="num">
                                      <p:cBhvr additive="base">
                                        <p:cTn id="7" dur="500" fill="hold"/>
                                        <p:tgtEl>
                                          <p:spTgt spid="545794"/>
                                        </p:tgtEl>
                                        <p:attrNameLst>
                                          <p:attrName>ppt_x</p:attrName>
                                        </p:attrNameLst>
                                      </p:cBhvr>
                                      <p:tavLst>
                                        <p:tav tm="0">
                                          <p:val>
                                            <p:strVal val="#ppt_x"/>
                                          </p:val>
                                        </p:tav>
                                        <p:tav tm="100000">
                                          <p:val>
                                            <p:strVal val="#ppt_x"/>
                                          </p:val>
                                        </p:tav>
                                      </p:tavLst>
                                    </p:anim>
                                    <p:anim calcmode="lin" valueType="num">
                                      <p:cBhvr additive="base">
                                        <p:cTn id="8" dur="500" fill="hold"/>
                                        <p:tgtEl>
                                          <p:spTgt spid="54579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6" name="Picture 2" descr="Image result for Tapped delay-line neural network"/>
          <p:cNvPicPr>
            <a:picLocks noChangeAspect="1" noChangeArrowheads="1"/>
          </p:cNvPicPr>
          <p:nvPr/>
        </p:nvPicPr>
        <p:blipFill>
          <a:blip r:embed="rId2" cstate="print"/>
          <a:srcRect/>
          <a:stretch>
            <a:fillRect/>
          </a:stretch>
        </p:blipFill>
        <p:spPr bwMode="auto">
          <a:xfrm>
            <a:off x="0" y="178253"/>
            <a:ext cx="8915400" cy="6550934"/>
          </a:xfrm>
          <a:prstGeom prst="rect">
            <a:avLst/>
          </a:prstGeom>
          <a:noFill/>
        </p:spPr>
      </p:pic>
      <p:sp>
        <p:nvSpPr>
          <p:cNvPr id="3" name="TextBox 2"/>
          <p:cNvSpPr txBox="1"/>
          <p:nvPr/>
        </p:nvSpPr>
        <p:spPr>
          <a:xfrm>
            <a:off x="4648200" y="304800"/>
            <a:ext cx="4267200" cy="1384995"/>
          </a:xfrm>
          <a:prstGeom prst="rect">
            <a:avLst/>
          </a:prstGeom>
          <a:noFill/>
        </p:spPr>
        <p:txBody>
          <a:bodyPr wrap="square" rtlCol="0">
            <a:spAutoFit/>
          </a:bodyPr>
          <a:lstStyle/>
          <a:p>
            <a:r>
              <a:rPr lang="en-US" sz="2800" dirty="0"/>
              <a:t>RNN : Output depends on </a:t>
            </a:r>
            <a:r>
              <a:rPr lang="en-US" sz="2800" dirty="0">
                <a:solidFill>
                  <a:srgbClr val="FF0000"/>
                </a:solidFill>
              </a:rPr>
              <a:t>previous inputs as well as previous outputs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2226"/>
                                        </p:tgtEl>
                                        <p:attrNameLst>
                                          <p:attrName>style.visibility</p:attrName>
                                        </p:attrNameLst>
                                      </p:cBhvr>
                                      <p:to>
                                        <p:strVal val="visible"/>
                                      </p:to>
                                    </p:set>
                                    <p:anim calcmode="lin" valueType="num">
                                      <p:cBhvr additive="base">
                                        <p:cTn id="7" dur="500" fill="hold"/>
                                        <p:tgtEl>
                                          <p:spTgt spid="52226"/>
                                        </p:tgtEl>
                                        <p:attrNameLst>
                                          <p:attrName>ppt_x</p:attrName>
                                        </p:attrNameLst>
                                      </p:cBhvr>
                                      <p:tavLst>
                                        <p:tav tm="0">
                                          <p:val>
                                            <p:strVal val="#ppt_x"/>
                                          </p:val>
                                        </p:tav>
                                        <p:tav tm="100000">
                                          <p:val>
                                            <p:strVal val="#ppt_x"/>
                                          </p:val>
                                        </p:tav>
                                      </p:tavLst>
                                    </p:anim>
                                    <p:anim calcmode="lin" valueType="num">
                                      <p:cBhvr additive="base">
                                        <p:cTn id="8" dur="500" fill="hold"/>
                                        <p:tgtEl>
                                          <p:spTgt spid="5222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69090" name="Picture 2"/>
          <p:cNvPicPr>
            <a:picLocks noChangeAspect="1" noChangeArrowheads="1"/>
          </p:cNvPicPr>
          <p:nvPr/>
        </p:nvPicPr>
        <p:blipFill>
          <a:blip r:embed="rId2" cstate="print"/>
          <a:srcRect/>
          <a:stretch>
            <a:fillRect/>
          </a:stretch>
        </p:blipFill>
        <p:spPr bwMode="auto">
          <a:xfrm>
            <a:off x="0" y="0"/>
            <a:ext cx="6781800" cy="6858000"/>
          </a:xfrm>
          <a:prstGeom prst="rect">
            <a:avLst/>
          </a:prstGeom>
          <a:noFill/>
          <a:ln w="9525">
            <a:noFill/>
            <a:miter lim="800000"/>
            <a:headEnd/>
            <a:tailEnd/>
          </a:ln>
        </p:spPr>
      </p:pic>
      <p:sp>
        <p:nvSpPr>
          <p:cNvPr id="3" name="TextBox 2"/>
          <p:cNvSpPr txBox="1"/>
          <p:nvPr/>
        </p:nvSpPr>
        <p:spPr>
          <a:xfrm>
            <a:off x="6248400" y="0"/>
            <a:ext cx="2895600" cy="1077218"/>
          </a:xfrm>
          <a:prstGeom prst="rect">
            <a:avLst/>
          </a:prstGeom>
          <a:noFill/>
        </p:spPr>
        <p:txBody>
          <a:bodyPr wrap="square" rtlCol="0">
            <a:spAutoFit/>
          </a:bodyPr>
          <a:lstStyle/>
          <a:p>
            <a:r>
              <a:rPr lang="en-US" sz="3200" dirty="0"/>
              <a:t>Name of this network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69090"/>
                                        </p:tgtEl>
                                        <p:attrNameLst>
                                          <p:attrName>style.visibility</p:attrName>
                                        </p:attrNameLst>
                                      </p:cBhvr>
                                      <p:to>
                                        <p:strVal val="visible"/>
                                      </p:to>
                                    </p:set>
                                    <p:anim calcmode="lin" valueType="num">
                                      <p:cBhvr additive="base">
                                        <p:cTn id="7" dur="500" fill="hold"/>
                                        <p:tgtEl>
                                          <p:spTgt spid="1369090"/>
                                        </p:tgtEl>
                                        <p:attrNameLst>
                                          <p:attrName>ppt_x</p:attrName>
                                        </p:attrNameLst>
                                      </p:cBhvr>
                                      <p:tavLst>
                                        <p:tav tm="0">
                                          <p:val>
                                            <p:strVal val="#ppt_x"/>
                                          </p:val>
                                        </p:tav>
                                        <p:tav tm="100000">
                                          <p:val>
                                            <p:strVal val="#ppt_x"/>
                                          </p:val>
                                        </p:tav>
                                      </p:tavLst>
                                    </p:anim>
                                    <p:anim calcmode="lin" valueType="num">
                                      <p:cBhvr additive="base">
                                        <p:cTn id="8" dur="500" fill="hold"/>
                                        <p:tgtEl>
                                          <p:spTgt spid="136909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0273" name="Rectangle 1"/>
          <p:cNvSpPr>
            <a:spLocks noChangeArrowheads="1"/>
          </p:cNvSpPr>
          <p:nvPr/>
        </p:nvSpPr>
        <p:spPr bwMode="auto">
          <a:xfrm>
            <a:off x="0" y="123111"/>
            <a:ext cx="9144000" cy="95410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800" b="0" i="0" u="none" strike="noStrike" cap="none" normalizeH="0" baseline="0" dirty="0">
                <a:ln>
                  <a:noFill/>
                </a:ln>
                <a:solidFill>
                  <a:srgbClr val="404040"/>
                </a:solidFill>
                <a:effectLst/>
                <a:latin typeface="Lora"/>
                <a:cs typeface="Arial" pitchFamily="34" charset="0"/>
              </a:rPr>
              <a:t>Feed-forward neural networks and it’s variants like </a:t>
            </a:r>
            <a:r>
              <a:rPr kumimoji="0" lang="en-US" sz="2800" b="0" i="0" u="none" strike="noStrike" cap="none" normalizeH="0" baseline="0" dirty="0" err="1">
                <a:ln>
                  <a:noFill/>
                </a:ln>
                <a:solidFill>
                  <a:srgbClr val="FF0000"/>
                </a:solidFill>
                <a:effectLst/>
                <a:latin typeface="Lora"/>
                <a:cs typeface="Arial" pitchFamily="34" charset="0"/>
              </a:rPr>
              <a:t>Convolutional</a:t>
            </a:r>
            <a:r>
              <a:rPr kumimoji="0" lang="en-US" sz="2800" b="0" i="0" u="none" strike="noStrike" cap="none" normalizeH="0" baseline="0" dirty="0">
                <a:ln>
                  <a:noFill/>
                </a:ln>
                <a:solidFill>
                  <a:srgbClr val="FF0000"/>
                </a:solidFill>
                <a:effectLst/>
                <a:latin typeface="Lora"/>
                <a:cs typeface="Arial" pitchFamily="34" charset="0"/>
              </a:rPr>
              <a:t> Networks</a:t>
            </a:r>
            <a:r>
              <a:rPr kumimoji="0" lang="en-US" sz="2800" b="0" i="0" u="none" strike="noStrike" cap="none" normalizeH="0" baseline="0" dirty="0">
                <a:ln>
                  <a:noFill/>
                </a:ln>
                <a:solidFill>
                  <a:srgbClr val="404040"/>
                </a:solidFill>
                <a:effectLst/>
                <a:latin typeface="Lora"/>
                <a:cs typeface="Arial" pitchFamily="34" charset="0"/>
              </a:rPr>
              <a:t>,  have </a:t>
            </a:r>
            <a:r>
              <a:rPr kumimoji="0" lang="en-US" sz="2800" b="0" i="0" u="none" strike="noStrike" cap="none" normalizeH="0" baseline="0" dirty="0">
                <a:ln>
                  <a:noFill/>
                </a:ln>
                <a:solidFill>
                  <a:srgbClr val="FF0000"/>
                </a:solidFill>
                <a:effectLst/>
                <a:latin typeface="Lora"/>
                <a:cs typeface="Arial" pitchFamily="34" charset="0"/>
              </a:rPr>
              <a:t>static architecture. </a:t>
            </a:r>
          </a:p>
        </p:txBody>
      </p:sp>
      <p:pic>
        <p:nvPicPr>
          <p:cNvPr id="4" name="Picture 2"/>
          <p:cNvPicPr>
            <a:picLocks noChangeAspect="1" noChangeArrowheads="1"/>
          </p:cNvPicPr>
          <p:nvPr/>
        </p:nvPicPr>
        <p:blipFill>
          <a:blip r:embed="rId2" cstate="print"/>
          <a:srcRect/>
          <a:stretch>
            <a:fillRect/>
          </a:stretch>
        </p:blipFill>
        <p:spPr bwMode="auto">
          <a:xfrm>
            <a:off x="-2974" y="990600"/>
            <a:ext cx="9146974" cy="2438400"/>
          </a:xfrm>
          <a:prstGeom prst="rect">
            <a:avLst/>
          </a:prstGeom>
          <a:noFill/>
          <a:ln w="9525">
            <a:noFill/>
            <a:miter lim="800000"/>
            <a:headEnd/>
            <a:tailEnd/>
          </a:ln>
        </p:spPr>
      </p:pic>
      <p:pic>
        <p:nvPicPr>
          <p:cNvPr id="518146" name="Picture 2"/>
          <p:cNvPicPr>
            <a:picLocks noChangeAspect="1" noChangeArrowheads="1"/>
          </p:cNvPicPr>
          <p:nvPr/>
        </p:nvPicPr>
        <p:blipFill>
          <a:blip r:embed="rId3" cstate="print">
            <a:lum bright="-17000"/>
          </a:blip>
          <a:srcRect/>
          <a:stretch>
            <a:fillRect/>
          </a:stretch>
        </p:blipFill>
        <p:spPr bwMode="auto">
          <a:xfrm>
            <a:off x="0" y="3429000"/>
            <a:ext cx="9144000" cy="2514600"/>
          </a:xfrm>
          <a:prstGeom prst="rect">
            <a:avLst/>
          </a:prstGeom>
          <a:noFill/>
          <a:ln w="9525">
            <a:noFill/>
            <a:miter lim="800000"/>
            <a:headEnd/>
            <a:tailEnd/>
          </a:ln>
        </p:spPr>
      </p:pic>
      <p:sp>
        <p:nvSpPr>
          <p:cNvPr id="5" name="Rectangle 4"/>
          <p:cNvSpPr/>
          <p:nvPr/>
        </p:nvSpPr>
        <p:spPr>
          <a:xfrm>
            <a:off x="0" y="6096000"/>
            <a:ext cx="9144000" cy="584775"/>
          </a:xfrm>
          <a:prstGeom prst="rect">
            <a:avLst/>
          </a:prstGeom>
        </p:spPr>
        <p:txBody>
          <a:bodyPr wrap="square">
            <a:spAutoFit/>
          </a:bodyPr>
          <a:lstStyle/>
          <a:p>
            <a:r>
              <a:rPr lang="en-US" sz="3200" b="1" dirty="0">
                <a:solidFill>
                  <a:srgbClr val="FF0000"/>
                </a:solidFill>
              </a:rPr>
              <a:t>weights (W)for every hidden layers are different.</a:t>
            </a:r>
            <a:endParaRPr lang="en-US" sz="2400" b="1"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590273"/>
                                        </p:tgtEl>
                                        <p:attrNameLst>
                                          <p:attrName>style.visibility</p:attrName>
                                        </p:attrNameLst>
                                      </p:cBhvr>
                                      <p:to>
                                        <p:strVal val="visible"/>
                                      </p:to>
                                    </p:set>
                                    <p:anim calcmode="lin" valueType="num">
                                      <p:cBhvr additive="base">
                                        <p:cTn id="7" dur="500" fill="hold"/>
                                        <p:tgtEl>
                                          <p:spTgt spid="1590273"/>
                                        </p:tgtEl>
                                        <p:attrNameLst>
                                          <p:attrName>ppt_x</p:attrName>
                                        </p:attrNameLst>
                                      </p:cBhvr>
                                      <p:tavLst>
                                        <p:tav tm="0">
                                          <p:val>
                                            <p:strVal val="#ppt_x"/>
                                          </p:val>
                                        </p:tav>
                                        <p:tav tm="100000">
                                          <p:val>
                                            <p:strVal val="#ppt_x"/>
                                          </p:val>
                                        </p:tav>
                                      </p:tavLst>
                                    </p:anim>
                                    <p:anim calcmode="lin" valueType="num">
                                      <p:cBhvr additive="base">
                                        <p:cTn id="8" dur="500" fill="hold"/>
                                        <p:tgtEl>
                                          <p:spTgt spid="159027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18146"/>
                                        </p:tgtEl>
                                        <p:attrNameLst>
                                          <p:attrName>style.visibility</p:attrName>
                                        </p:attrNameLst>
                                      </p:cBhvr>
                                      <p:to>
                                        <p:strVal val="visible"/>
                                      </p:to>
                                    </p:set>
                                    <p:anim calcmode="lin" valueType="num">
                                      <p:cBhvr additive="base">
                                        <p:cTn id="19" dur="500" fill="hold"/>
                                        <p:tgtEl>
                                          <p:spTgt spid="518146"/>
                                        </p:tgtEl>
                                        <p:attrNameLst>
                                          <p:attrName>ppt_x</p:attrName>
                                        </p:attrNameLst>
                                      </p:cBhvr>
                                      <p:tavLst>
                                        <p:tav tm="0">
                                          <p:val>
                                            <p:strVal val="#ppt_x"/>
                                          </p:val>
                                        </p:tav>
                                        <p:tav tm="100000">
                                          <p:val>
                                            <p:strVal val="#ppt_x"/>
                                          </p:val>
                                        </p:tav>
                                      </p:tavLst>
                                    </p:anim>
                                    <p:anim calcmode="lin" valueType="num">
                                      <p:cBhvr additive="base">
                                        <p:cTn id="20" dur="500" fill="hold"/>
                                        <p:tgtEl>
                                          <p:spTgt spid="51814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additive="base">
                                        <p:cTn id="25" dur="500" fill="hold"/>
                                        <p:tgtEl>
                                          <p:spTgt spid="5"/>
                                        </p:tgtEl>
                                        <p:attrNameLst>
                                          <p:attrName>ppt_x</p:attrName>
                                        </p:attrNameLst>
                                      </p:cBhvr>
                                      <p:tavLst>
                                        <p:tav tm="0">
                                          <p:val>
                                            <p:strVal val="#ppt_x"/>
                                          </p:val>
                                        </p:tav>
                                        <p:tav tm="100000">
                                          <p:val>
                                            <p:strVal val="#ppt_x"/>
                                          </p:val>
                                        </p:tav>
                                      </p:tavLst>
                                    </p:anim>
                                    <p:anim calcmode="lin" valueType="num">
                                      <p:cBhvr additive="base">
                                        <p:cTn id="2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90273" grpId="0"/>
      <p:bldP spid="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0" y="0"/>
            <a:ext cx="9144000" cy="5638800"/>
          </a:xfrm>
        </p:spPr>
        <p:txBody>
          <a:bodyPr>
            <a:normAutofit/>
          </a:bodyPr>
          <a:lstStyle/>
          <a:p>
            <a:r>
              <a:rPr lang="en-US" dirty="0"/>
              <a:t>A neural network usually takes an </a:t>
            </a:r>
            <a:r>
              <a:rPr lang="en-US" dirty="0">
                <a:solidFill>
                  <a:srgbClr val="FF0000"/>
                </a:solidFill>
              </a:rPr>
              <a:t>independent variable </a:t>
            </a:r>
            <a:r>
              <a:rPr lang="en-US" b="1" dirty="0">
                <a:solidFill>
                  <a:srgbClr val="FF0000"/>
                </a:solidFill>
              </a:rPr>
              <a:t>X</a:t>
            </a:r>
            <a:r>
              <a:rPr lang="en-US" b="1" dirty="0"/>
              <a:t> </a:t>
            </a:r>
            <a:r>
              <a:rPr lang="en-US" dirty="0"/>
              <a:t>(or a set of independent variables ) and a </a:t>
            </a:r>
            <a:r>
              <a:rPr lang="en-US" dirty="0">
                <a:solidFill>
                  <a:srgbClr val="FF0000"/>
                </a:solidFill>
              </a:rPr>
              <a:t>dependent variable </a:t>
            </a:r>
            <a:r>
              <a:rPr lang="en-US" b="1" dirty="0">
                <a:solidFill>
                  <a:srgbClr val="FF0000"/>
                </a:solidFill>
              </a:rPr>
              <a:t>Y </a:t>
            </a:r>
            <a:r>
              <a:rPr lang="en-US" dirty="0"/>
              <a:t>(or a set of dependent variables ) </a:t>
            </a:r>
            <a:r>
              <a:rPr lang="en-US" b="1" dirty="0"/>
              <a:t> </a:t>
            </a:r>
            <a:r>
              <a:rPr lang="en-US" dirty="0"/>
              <a:t>then it learns </a:t>
            </a:r>
            <a:r>
              <a:rPr lang="en-US" dirty="0">
                <a:solidFill>
                  <a:srgbClr val="FF0000"/>
                </a:solidFill>
              </a:rPr>
              <a:t>the mapping between </a:t>
            </a:r>
            <a:r>
              <a:rPr lang="en-US" b="1" dirty="0">
                <a:solidFill>
                  <a:srgbClr val="FF0000"/>
                </a:solidFill>
              </a:rPr>
              <a:t>X </a:t>
            </a:r>
            <a:r>
              <a:rPr lang="en-US" dirty="0">
                <a:solidFill>
                  <a:srgbClr val="FF0000"/>
                </a:solidFill>
              </a:rPr>
              <a:t>and </a:t>
            </a:r>
            <a:r>
              <a:rPr lang="en-US" b="1" dirty="0">
                <a:solidFill>
                  <a:srgbClr val="FF0000"/>
                </a:solidFill>
              </a:rPr>
              <a:t>Y </a:t>
            </a:r>
            <a:r>
              <a:rPr lang="en-US" b="1" dirty="0"/>
              <a:t>(</a:t>
            </a:r>
            <a:r>
              <a:rPr lang="en-US" dirty="0"/>
              <a:t> </a:t>
            </a:r>
            <a:r>
              <a:rPr lang="en-US" b="1" dirty="0"/>
              <a:t> Training)</a:t>
            </a:r>
          </a:p>
          <a:p>
            <a:endParaRPr lang="en-US" b="1" dirty="0"/>
          </a:p>
          <a:p>
            <a:r>
              <a:rPr lang="en-US" dirty="0"/>
              <a:t> Once training is done , we give a new independent variable to predict the dependent variable.</a:t>
            </a:r>
          </a:p>
          <a:p>
            <a:endParaRPr lang="en-US" dirty="0"/>
          </a:p>
          <a:p>
            <a:r>
              <a:rPr lang="en-US" dirty="0"/>
              <a:t>That’s all most of machine learning is (supervised).</a:t>
            </a:r>
          </a:p>
          <a:p>
            <a:endParaRPr lang="en-US" sz="2800" dirty="0"/>
          </a:p>
          <a:p>
            <a:endParaRPr lang="en-US" dirty="0"/>
          </a:p>
        </p:txBody>
      </p:sp>
      <p:sp>
        <p:nvSpPr>
          <p:cNvPr id="4" name="Rectangle 3"/>
          <p:cNvSpPr/>
          <p:nvPr/>
        </p:nvSpPr>
        <p:spPr>
          <a:xfrm>
            <a:off x="0" y="5596116"/>
            <a:ext cx="9144000" cy="1261884"/>
          </a:xfrm>
          <a:prstGeom prst="rect">
            <a:avLst/>
          </a:prstGeom>
        </p:spPr>
        <p:txBody>
          <a:bodyPr wrap="square">
            <a:spAutoFit/>
          </a:bodyPr>
          <a:lstStyle/>
          <a:p>
            <a:r>
              <a:rPr lang="en-US" sz="3600" dirty="0"/>
              <a:t>what if the </a:t>
            </a:r>
            <a:r>
              <a:rPr lang="en-US" sz="4000" b="1" dirty="0">
                <a:solidFill>
                  <a:srgbClr val="FF0000"/>
                </a:solidFill>
              </a:rPr>
              <a:t>order of independent variables </a:t>
            </a:r>
            <a:r>
              <a:rPr lang="en-US" sz="3600" dirty="0"/>
              <a:t>matter???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 calcmode="lin" valueType="num">
                                      <p:cBhvr additive="base">
                                        <p:cTn id="1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4"/>
                                        </p:tgtEl>
                                        <p:attrNameLst>
                                          <p:attrName>style.visibility</p:attrName>
                                        </p:attrNameLst>
                                      </p:cBhvr>
                                      <p:to>
                                        <p:strVal val="visible"/>
                                      </p:to>
                                    </p:set>
                                    <p:anim calcmode="lin" valueType="num">
                                      <p:cBhvr additive="base">
                                        <p:cTn id="25" dur="500" fill="hold"/>
                                        <p:tgtEl>
                                          <p:spTgt spid="4"/>
                                        </p:tgtEl>
                                        <p:attrNameLst>
                                          <p:attrName>ppt_x</p:attrName>
                                        </p:attrNameLst>
                                      </p:cBhvr>
                                      <p:tavLst>
                                        <p:tav tm="0">
                                          <p:val>
                                            <p:strVal val="#ppt_x"/>
                                          </p:val>
                                        </p:tav>
                                        <p:tav tm="100000">
                                          <p:val>
                                            <p:strVal val="#ppt_x"/>
                                          </p:val>
                                        </p:tav>
                                      </p:tavLst>
                                    </p:anim>
                                    <p:anim calcmode="lin" valueType="num">
                                      <p:cBhvr additive="base">
                                        <p:cTn id="26"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noChangeArrowheads="1"/>
          </p:cNvPicPr>
          <p:nvPr/>
        </p:nvPicPr>
        <p:blipFill>
          <a:blip r:embed="rId2" cstate="print"/>
          <a:srcRect/>
          <a:stretch>
            <a:fillRect/>
          </a:stretch>
        </p:blipFill>
        <p:spPr bwMode="auto">
          <a:xfrm>
            <a:off x="0" y="0"/>
            <a:ext cx="9146974" cy="3505200"/>
          </a:xfrm>
          <a:prstGeom prst="rect">
            <a:avLst/>
          </a:prstGeom>
          <a:noFill/>
          <a:ln w="9525">
            <a:noFill/>
            <a:miter lim="800000"/>
            <a:headEnd/>
            <a:tailEnd/>
          </a:ln>
        </p:spPr>
      </p:pic>
      <p:sp>
        <p:nvSpPr>
          <p:cNvPr id="4" name="Rectangle 3"/>
          <p:cNvSpPr/>
          <p:nvPr/>
        </p:nvSpPr>
        <p:spPr>
          <a:xfrm>
            <a:off x="0" y="3441680"/>
            <a:ext cx="9372600" cy="3416320"/>
          </a:xfrm>
          <a:prstGeom prst="rect">
            <a:avLst/>
          </a:prstGeom>
        </p:spPr>
        <p:txBody>
          <a:bodyPr wrap="square">
            <a:spAutoFit/>
          </a:bodyPr>
          <a:lstStyle/>
          <a:p>
            <a:r>
              <a:rPr lang="en-US" sz="3600" b="1" dirty="0"/>
              <a:t>To understand the architecture and </a:t>
            </a:r>
            <a:r>
              <a:rPr lang="en-US" sz="3600" b="1" dirty="0">
                <a:solidFill>
                  <a:srgbClr val="FF0000"/>
                </a:solidFill>
              </a:rPr>
              <a:t>data flow</a:t>
            </a:r>
            <a:r>
              <a:rPr lang="en-US" sz="3600" b="1" dirty="0"/>
              <a:t>, </a:t>
            </a:r>
          </a:p>
          <a:p>
            <a:r>
              <a:rPr lang="en-US" sz="3600" b="1" dirty="0"/>
              <a:t>ANN can be expressed as a </a:t>
            </a:r>
          </a:p>
          <a:p>
            <a:r>
              <a:rPr lang="en-US" sz="3600" b="1" dirty="0">
                <a:solidFill>
                  <a:srgbClr val="FF0000"/>
                </a:solidFill>
              </a:rPr>
              <a:t>Directed Acyclic Graph(DAG).</a:t>
            </a:r>
          </a:p>
          <a:p>
            <a:endParaRPr lang="en-US" sz="3600" b="1" dirty="0">
              <a:solidFill>
                <a:srgbClr val="FF0000"/>
              </a:solidFill>
            </a:endParaRPr>
          </a:p>
          <a:p>
            <a:r>
              <a:rPr lang="en-US" sz="3600" b="1" dirty="0"/>
              <a:t> A </a:t>
            </a:r>
            <a:r>
              <a:rPr lang="en-US" sz="3600" b="1" i="1" dirty="0"/>
              <a:t>directed acyclic graph</a:t>
            </a:r>
            <a:r>
              <a:rPr lang="en-US" sz="3600" b="1" dirty="0"/>
              <a:t> (DAG) is a directed graph that contains </a:t>
            </a:r>
            <a:r>
              <a:rPr lang="en-US" sz="3600" b="1" dirty="0">
                <a:solidFill>
                  <a:srgbClr val="FF0000"/>
                </a:solidFill>
              </a:rPr>
              <a:t>no cycles</a:t>
            </a:r>
            <a:r>
              <a:rPr lang="en-US" sz="3200" b="1" dirty="0"/>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64994" name="Picture 2" descr="http://www2.imm.dtu.dk/projects/graph/images/fig_graph_structures/cyclicVSacyclic.png"/>
          <p:cNvPicPr>
            <a:picLocks noChangeAspect="1" noChangeArrowheads="1"/>
          </p:cNvPicPr>
          <p:nvPr/>
        </p:nvPicPr>
        <p:blipFill>
          <a:blip r:embed="rId2" cstate="print"/>
          <a:srcRect/>
          <a:stretch>
            <a:fillRect/>
          </a:stretch>
        </p:blipFill>
        <p:spPr bwMode="auto">
          <a:xfrm>
            <a:off x="838200" y="846940"/>
            <a:ext cx="7086600" cy="4334662"/>
          </a:xfrm>
          <a:prstGeom prst="rect">
            <a:avLst/>
          </a:prstGeom>
          <a:noFill/>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1815882"/>
          </a:xfrm>
          <a:prstGeom prst="rect">
            <a:avLst/>
          </a:prstGeom>
        </p:spPr>
        <p:txBody>
          <a:bodyPr wrap="square">
            <a:spAutoFit/>
          </a:bodyPr>
          <a:lstStyle/>
          <a:p>
            <a:r>
              <a:rPr lang="en-US" sz="2800" dirty="0"/>
              <a:t>Why can’t we draw an RNN as a DAG?</a:t>
            </a:r>
          </a:p>
          <a:p>
            <a:r>
              <a:rPr lang="en-US" sz="2800" dirty="0"/>
              <a:t>Because RNNs have cycles in them. </a:t>
            </a:r>
            <a:endParaRPr lang="en-US" sz="2800" dirty="0">
              <a:solidFill>
                <a:srgbClr val="FF0000"/>
              </a:solidFill>
            </a:endParaRPr>
          </a:p>
          <a:p>
            <a:r>
              <a:rPr lang="en-US" sz="2800" dirty="0">
                <a:solidFill>
                  <a:srgbClr val="FF0000"/>
                </a:solidFill>
              </a:rPr>
              <a:t>To understand RNNs, we need to remove these cycles and draw the network as a DAG [ UNFOLDING]</a:t>
            </a:r>
          </a:p>
        </p:txBody>
      </p:sp>
      <p:pic>
        <p:nvPicPr>
          <p:cNvPr id="7" name="Picture 2" descr="http://vishnuviswanath.com/img/lstm/rnn_1.png"/>
          <p:cNvPicPr>
            <a:picLocks noChangeAspect="1" noChangeArrowheads="1"/>
          </p:cNvPicPr>
          <p:nvPr/>
        </p:nvPicPr>
        <p:blipFill>
          <a:blip r:embed="rId2" cstate="print">
            <a:lum bright="62000"/>
          </a:blip>
          <a:srcRect/>
          <a:stretch>
            <a:fillRect/>
          </a:stretch>
        </p:blipFill>
        <p:spPr bwMode="auto">
          <a:xfrm>
            <a:off x="0" y="1676401"/>
            <a:ext cx="9144000" cy="5181600"/>
          </a:xfrm>
          <a:prstGeom prst="rect">
            <a:avLst/>
          </a:prstGeom>
          <a:noFill/>
        </p:spPr>
      </p:pic>
      <p:pic>
        <p:nvPicPr>
          <p:cNvPr id="1248257" name="Picture 1"/>
          <p:cNvPicPr>
            <a:picLocks noChangeAspect="1" noChangeArrowheads="1"/>
          </p:cNvPicPr>
          <p:nvPr/>
        </p:nvPicPr>
        <p:blipFill>
          <a:blip r:embed="rId3" cstate="print"/>
          <a:srcRect/>
          <a:stretch>
            <a:fillRect/>
          </a:stretch>
        </p:blipFill>
        <p:spPr bwMode="auto">
          <a:xfrm>
            <a:off x="5816082" y="1752600"/>
            <a:ext cx="3327918" cy="15240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 calcmode="lin" valueType="num">
                                      <p:cBhvr additive="base">
                                        <p:cTn id="13"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anim calcmode="lin" valueType="num">
                                      <p:cBhvr additive="base">
                                        <p:cTn id="19"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248257"/>
                                        </p:tgtEl>
                                        <p:attrNameLst>
                                          <p:attrName>style.visibility</p:attrName>
                                        </p:attrNameLst>
                                      </p:cBhvr>
                                      <p:to>
                                        <p:strVal val="visible"/>
                                      </p:to>
                                    </p:set>
                                    <p:anim calcmode="lin" valueType="num">
                                      <p:cBhvr additive="base">
                                        <p:cTn id="25" dur="500" fill="hold"/>
                                        <p:tgtEl>
                                          <p:spTgt spid="1248257"/>
                                        </p:tgtEl>
                                        <p:attrNameLst>
                                          <p:attrName>ppt_x</p:attrName>
                                        </p:attrNameLst>
                                      </p:cBhvr>
                                      <p:tavLst>
                                        <p:tav tm="0">
                                          <p:val>
                                            <p:strVal val="#ppt_x"/>
                                          </p:val>
                                        </p:tav>
                                        <p:tav tm="100000">
                                          <p:val>
                                            <p:strVal val="#ppt_x"/>
                                          </p:val>
                                        </p:tav>
                                      </p:tavLst>
                                    </p:anim>
                                    <p:anim calcmode="lin" valueType="num">
                                      <p:cBhvr additive="base">
                                        <p:cTn id="26" dur="500" fill="hold"/>
                                        <p:tgtEl>
                                          <p:spTgt spid="1248257"/>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7"/>
                                        </p:tgtEl>
                                        <p:attrNameLst>
                                          <p:attrName>style.visibility</p:attrName>
                                        </p:attrNameLst>
                                      </p:cBhvr>
                                      <p:to>
                                        <p:strVal val="visible"/>
                                      </p:to>
                                    </p:set>
                                    <p:anim calcmode="lin" valueType="num">
                                      <p:cBhvr additive="base">
                                        <p:cTn id="31" dur="500" fill="hold"/>
                                        <p:tgtEl>
                                          <p:spTgt spid="7"/>
                                        </p:tgtEl>
                                        <p:attrNameLst>
                                          <p:attrName>ppt_x</p:attrName>
                                        </p:attrNameLst>
                                      </p:cBhvr>
                                      <p:tavLst>
                                        <p:tav tm="0">
                                          <p:val>
                                            <p:strVal val="#ppt_x"/>
                                          </p:val>
                                        </p:tav>
                                        <p:tav tm="100000">
                                          <p:val>
                                            <p:strVal val="#ppt_x"/>
                                          </p:val>
                                        </p:tav>
                                      </p:tavLst>
                                    </p:anim>
                                    <p:anim calcmode="lin" valueType="num">
                                      <p:cBhvr additive="base">
                                        <p:cTn id="3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830997"/>
          </a:xfrm>
          <a:prstGeom prst="rect">
            <a:avLst/>
          </a:prstGeom>
        </p:spPr>
        <p:txBody>
          <a:bodyPr wrap="square">
            <a:spAutoFit/>
          </a:bodyPr>
          <a:lstStyle/>
          <a:p>
            <a:r>
              <a:rPr lang="en-US" sz="4800" b="1" dirty="0">
                <a:solidFill>
                  <a:srgbClr val="FF0000"/>
                </a:solidFill>
              </a:rPr>
              <a:t>Unfolding</a:t>
            </a:r>
          </a:p>
        </p:txBody>
      </p:sp>
      <p:pic>
        <p:nvPicPr>
          <p:cNvPr id="219137" name="Picture 1"/>
          <p:cNvPicPr>
            <a:picLocks noChangeAspect="1" noChangeArrowheads="1"/>
          </p:cNvPicPr>
          <p:nvPr/>
        </p:nvPicPr>
        <p:blipFill>
          <a:blip r:embed="rId2" cstate="print"/>
          <a:srcRect/>
          <a:stretch>
            <a:fillRect/>
          </a:stretch>
        </p:blipFill>
        <p:spPr bwMode="auto">
          <a:xfrm>
            <a:off x="0" y="2438400"/>
            <a:ext cx="8705850" cy="3514725"/>
          </a:xfrm>
          <a:prstGeom prst="rect">
            <a:avLst/>
          </a:prstGeom>
          <a:noFill/>
          <a:ln w="9525">
            <a:noFill/>
            <a:miter lim="800000"/>
            <a:headEnd/>
            <a:tailEnd/>
          </a:ln>
        </p:spPr>
      </p:pic>
      <p:sp>
        <p:nvSpPr>
          <p:cNvPr id="4" name="TextBox 3"/>
          <p:cNvSpPr txBox="1"/>
          <p:nvPr/>
        </p:nvSpPr>
        <p:spPr>
          <a:xfrm>
            <a:off x="228600" y="6096000"/>
            <a:ext cx="8229600" cy="523220"/>
          </a:xfrm>
          <a:prstGeom prst="rect">
            <a:avLst/>
          </a:prstGeom>
          <a:noFill/>
        </p:spPr>
        <p:txBody>
          <a:bodyPr wrap="square" rtlCol="0">
            <a:spAutoFit/>
          </a:bodyPr>
          <a:lstStyle/>
          <a:p>
            <a:r>
              <a:rPr lang="en-US" sz="2800" b="1" dirty="0">
                <a:solidFill>
                  <a:srgbClr val="FF0000"/>
                </a:solidFill>
              </a:rPr>
              <a:t>CYCLIC                                                      ACYCLIC</a:t>
            </a:r>
          </a:p>
        </p:txBody>
      </p:sp>
      <p:sp>
        <p:nvSpPr>
          <p:cNvPr id="5" name="Rectangle 4"/>
          <p:cNvSpPr/>
          <p:nvPr/>
        </p:nvSpPr>
        <p:spPr>
          <a:xfrm>
            <a:off x="0" y="838200"/>
            <a:ext cx="9144000" cy="1384995"/>
          </a:xfrm>
          <a:prstGeom prst="rect">
            <a:avLst/>
          </a:prstGeom>
        </p:spPr>
        <p:txBody>
          <a:bodyPr wrap="square">
            <a:spAutoFit/>
          </a:bodyPr>
          <a:lstStyle/>
          <a:p>
            <a:pPr lvl="0"/>
            <a:r>
              <a:rPr lang="en-US" sz="2800" b="1" dirty="0"/>
              <a:t>This produces a DAG  (</a:t>
            </a:r>
            <a:r>
              <a:rPr lang="en-US" sz="2800" b="1" dirty="0">
                <a:solidFill>
                  <a:srgbClr val="FF0000"/>
                </a:solidFill>
              </a:rPr>
              <a:t>directed acyclic graph</a:t>
            </a:r>
            <a:r>
              <a:rPr lang="en-US" sz="2800" b="1" dirty="0"/>
              <a:t>) </a:t>
            </a:r>
          </a:p>
          <a:p>
            <a:pPr lvl="0"/>
            <a:r>
              <a:rPr lang="en-US" sz="2800" b="1" dirty="0"/>
              <a:t>Which supports </a:t>
            </a:r>
            <a:r>
              <a:rPr lang="en-US" sz="2800" b="1" dirty="0" err="1"/>
              <a:t>backpropagation</a:t>
            </a:r>
            <a:r>
              <a:rPr lang="en-US" sz="2800" b="1" dirty="0"/>
              <a:t>.</a:t>
            </a:r>
          </a:p>
          <a:p>
            <a:pPr lvl="0"/>
            <a:r>
              <a:rPr lang="en-US" sz="2800" b="1" dirty="0"/>
              <a:t>its size depends on the input sequence length. </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19137"/>
                                        </p:tgtEl>
                                        <p:attrNameLst>
                                          <p:attrName>style.visibility</p:attrName>
                                        </p:attrNameLst>
                                      </p:cBhvr>
                                      <p:to>
                                        <p:strVal val="visible"/>
                                      </p:to>
                                    </p:set>
                                    <p:anim calcmode="lin" valueType="num">
                                      <p:cBhvr additive="base">
                                        <p:cTn id="13" dur="500" fill="hold"/>
                                        <p:tgtEl>
                                          <p:spTgt spid="219137"/>
                                        </p:tgtEl>
                                        <p:attrNameLst>
                                          <p:attrName>ppt_x</p:attrName>
                                        </p:attrNameLst>
                                      </p:cBhvr>
                                      <p:tavLst>
                                        <p:tav tm="0">
                                          <p:val>
                                            <p:strVal val="#ppt_x"/>
                                          </p:val>
                                        </p:tav>
                                        <p:tav tm="100000">
                                          <p:val>
                                            <p:strVal val="#ppt_x"/>
                                          </p:val>
                                        </p:tav>
                                      </p:tavLst>
                                    </p:anim>
                                    <p:anim calcmode="lin" valueType="num">
                                      <p:cBhvr additive="base">
                                        <p:cTn id="14" dur="500" fill="hold"/>
                                        <p:tgtEl>
                                          <p:spTgt spid="21913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additive="base">
                                        <p:cTn id="25" dur="500" fill="hold"/>
                                        <p:tgtEl>
                                          <p:spTgt spid="5"/>
                                        </p:tgtEl>
                                        <p:attrNameLst>
                                          <p:attrName>ppt_x</p:attrName>
                                        </p:attrNameLst>
                                      </p:cBhvr>
                                      <p:tavLst>
                                        <p:tav tm="0">
                                          <p:val>
                                            <p:strVal val="#ppt_x"/>
                                          </p:val>
                                        </p:tav>
                                        <p:tav tm="100000">
                                          <p:val>
                                            <p:strVal val="#ppt_x"/>
                                          </p:val>
                                        </p:tav>
                                      </p:tavLst>
                                    </p:anim>
                                    <p:anim calcmode="lin" valueType="num">
                                      <p:cBhvr additive="base">
                                        <p:cTn id="2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5"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19266" name="Picture 2"/>
          <p:cNvPicPr>
            <a:picLocks noChangeAspect="1" noChangeArrowheads="1"/>
          </p:cNvPicPr>
          <p:nvPr/>
        </p:nvPicPr>
        <p:blipFill>
          <a:blip r:embed="rId2" cstate="print"/>
          <a:srcRect/>
          <a:stretch>
            <a:fillRect/>
          </a:stretch>
        </p:blipFill>
        <p:spPr bwMode="auto">
          <a:xfrm>
            <a:off x="0" y="2590800"/>
            <a:ext cx="9144000" cy="4305300"/>
          </a:xfrm>
          <a:prstGeom prst="rect">
            <a:avLst/>
          </a:prstGeom>
          <a:noFill/>
          <a:ln w="9525">
            <a:noFill/>
            <a:miter lim="800000"/>
            <a:headEnd/>
            <a:tailEnd/>
          </a:ln>
        </p:spPr>
      </p:pic>
      <p:pic>
        <p:nvPicPr>
          <p:cNvPr id="5" name="Picture 1"/>
          <p:cNvPicPr>
            <a:picLocks noChangeAspect="1" noChangeArrowheads="1"/>
          </p:cNvPicPr>
          <p:nvPr/>
        </p:nvPicPr>
        <p:blipFill>
          <a:blip r:embed="rId3" cstate="print"/>
          <a:srcRect/>
          <a:stretch>
            <a:fillRect/>
          </a:stretch>
        </p:blipFill>
        <p:spPr bwMode="auto">
          <a:xfrm>
            <a:off x="2209800" y="228600"/>
            <a:ext cx="4825482" cy="22098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419266"/>
                                        </p:tgtEl>
                                        <p:attrNameLst>
                                          <p:attrName>style.visibility</p:attrName>
                                        </p:attrNameLst>
                                      </p:cBhvr>
                                      <p:to>
                                        <p:strVal val="visible"/>
                                      </p:to>
                                    </p:set>
                                    <p:anim calcmode="lin" valueType="num">
                                      <p:cBhvr additive="base">
                                        <p:cTn id="13" dur="500" fill="hold"/>
                                        <p:tgtEl>
                                          <p:spTgt spid="1419266"/>
                                        </p:tgtEl>
                                        <p:attrNameLst>
                                          <p:attrName>ppt_x</p:attrName>
                                        </p:attrNameLst>
                                      </p:cBhvr>
                                      <p:tavLst>
                                        <p:tav tm="0">
                                          <p:val>
                                            <p:strVal val="#ppt_x"/>
                                          </p:val>
                                        </p:tav>
                                        <p:tav tm="100000">
                                          <p:val>
                                            <p:strVal val="#ppt_x"/>
                                          </p:val>
                                        </p:tav>
                                      </p:tavLst>
                                    </p:anim>
                                    <p:anim calcmode="lin" valueType="num">
                                      <p:cBhvr additive="base">
                                        <p:cTn id="14" dur="500" fill="hold"/>
                                        <p:tgtEl>
                                          <p:spTgt spid="141926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2" cstate="print"/>
          <a:srcRect/>
          <a:stretch>
            <a:fillRect/>
          </a:stretch>
        </p:blipFill>
        <p:spPr bwMode="auto">
          <a:xfrm>
            <a:off x="1" y="0"/>
            <a:ext cx="9144000" cy="4800600"/>
          </a:xfrm>
          <a:prstGeom prst="rect">
            <a:avLst/>
          </a:prstGeom>
          <a:noFill/>
          <a:ln w="9525">
            <a:noFill/>
            <a:miter lim="800000"/>
            <a:headEnd/>
            <a:tailEnd/>
          </a:ln>
        </p:spPr>
      </p:pic>
      <p:pic>
        <p:nvPicPr>
          <p:cNvPr id="3" name="Picture 2"/>
          <p:cNvPicPr>
            <a:picLocks noChangeAspect="1" noChangeArrowheads="1"/>
          </p:cNvPicPr>
          <p:nvPr/>
        </p:nvPicPr>
        <p:blipFill>
          <a:blip r:embed="rId3" cstate="print"/>
          <a:srcRect/>
          <a:stretch>
            <a:fillRect/>
          </a:stretch>
        </p:blipFill>
        <p:spPr bwMode="auto">
          <a:xfrm>
            <a:off x="0" y="4095750"/>
            <a:ext cx="9144000" cy="2762250"/>
          </a:xfrm>
          <a:prstGeom prst="rect">
            <a:avLst/>
          </a:prstGeom>
          <a:noFill/>
          <a:ln w="9525">
            <a:noFill/>
            <a:miter lim="800000"/>
            <a:headEnd/>
            <a:tailEnd/>
          </a:ln>
        </p:spPr>
      </p:pic>
      <p:sp>
        <p:nvSpPr>
          <p:cNvPr id="4" name="TextBox 3"/>
          <p:cNvSpPr txBox="1"/>
          <p:nvPr/>
        </p:nvSpPr>
        <p:spPr>
          <a:xfrm>
            <a:off x="6019800" y="5943600"/>
            <a:ext cx="3124200" cy="461665"/>
          </a:xfrm>
          <a:prstGeom prst="rect">
            <a:avLst/>
          </a:prstGeom>
          <a:noFill/>
        </p:spPr>
        <p:txBody>
          <a:bodyPr wrap="square" rtlCol="0">
            <a:spAutoFit/>
          </a:bodyPr>
          <a:lstStyle/>
          <a:p>
            <a:r>
              <a:rPr lang="en-US" sz="2400" dirty="0"/>
              <a:t>Can also write as h</a:t>
            </a:r>
            <a:r>
              <a:rPr lang="en-US" sz="2400" baseline="-25000" dirty="0"/>
              <a:t>t</a:t>
            </a:r>
            <a:r>
              <a:rPr lang="en-US" sz="2400" dirty="0"/>
              <a:t>  </a:t>
            </a:r>
            <a:r>
              <a:rPr lang="en-US" sz="2400" dirty="0" err="1"/>
              <a:t>h</a:t>
            </a:r>
            <a:r>
              <a:rPr lang="en-US" sz="2400" baseline="-25000" dirty="0" err="1"/>
              <a:t>t</a:t>
            </a:r>
            <a:r>
              <a:rPr lang="en-US" sz="2400" baseline="-25000" dirty="0"/>
              <a:t>-1 </a:t>
            </a:r>
            <a:endParaRPr lang="en-US"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20290" name="Picture 2"/>
          <p:cNvPicPr>
            <a:picLocks noChangeAspect="1" noChangeArrowheads="1"/>
          </p:cNvPicPr>
          <p:nvPr/>
        </p:nvPicPr>
        <p:blipFill>
          <a:blip r:embed="rId2" cstate="print"/>
          <a:srcRect/>
          <a:stretch>
            <a:fillRect/>
          </a:stretch>
        </p:blipFill>
        <p:spPr bwMode="auto">
          <a:xfrm>
            <a:off x="228600" y="0"/>
            <a:ext cx="8686800" cy="2762250"/>
          </a:xfrm>
          <a:prstGeom prst="rect">
            <a:avLst/>
          </a:prstGeom>
          <a:noFill/>
          <a:ln w="9525">
            <a:noFill/>
            <a:miter lim="800000"/>
            <a:headEnd/>
            <a:tailEnd/>
          </a:ln>
        </p:spPr>
      </p:pic>
      <p:pic>
        <p:nvPicPr>
          <p:cNvPr id="1420291" name="Picture 3"/>
          <p:cNvPicPr>
            <a:picLocks noChangeAspect="1" noChangeArrowheads="1"/>
          </p:cNvPicPr>
          <p:nvPr/>
        </p:nvPicPr>
        <p:blipFill>
          <a:blip r:embed="rId3" cstate="print"/>
          <a:srcRect/>
          <a:stretch>
            <a:fillRect/>
          </a:stretch>
        </p:blipFill>
        <p:spPr bwMode="auto">
          <a:xfrm>
            <a:off x="1438275" y="2967038"/>
            <a:ext cx="6267450" cy="923925"/>
          </a:xfrm>
          <a:prstGeom prst="rect">
            <a:avLst/>
          </a:prstGeom>
          <a:noFill/>
          <a:ln w="9525">
            <a:noFill/>
            <a:miter lim="800000"/>
            <a:headEnd/>
            <a:tailEnd/>
          </a:ln>
        </p:spPr>
      </p:pic>
      <p:pic>
        <p:nvPicPr>
          <p:cNvPr id="4" name="Picture 2"/>
          <p:cNvPicPr>
            <a:picLocks noChangeAspect="1" noChangeArrowheads="1"/>
          </p:cNvPicPr>
          <p:nvPr/>
        </p:nvPicPr>
        <p:blipFill>
          <a:blip r:embed="rId4" cstate="print"/>
          <a:srcRect/>
          <a:stretch>
            <a:fillRect/>
          </a:stretch>
        </p:blipFill>
        <p:spPr bwMode="auto">
          <a:xfrm>
            <a:off x="0" y="4876800"/>
            <a:ext cx="9144000" cy="533400"/>
          </a:xfrm>
          <a:prstGeom prst="rect">
            <a:avLst/>
          </a:prstGeom>
          <a:noFill/>
          <a:ln w="9525">
            <a:noFill/>
            <a:miter lim="800000"/>
            <a:headEnd/>
            <a:tailEnd/>
          </a:ln>
        </p:spPr>
      </p:pic>
      <p:sp>
        <p:nvSpPr>
          <p:cNvPr id="5" name="TextBox 4"/>
          <p:cNvSpPr txBox="1"/>
          <p:nvPr/>
        </p:nvSpPr>
        <p:spPr>
          <a:xfrm>
            <a:off x="304800" y="5791200"/>
            <a:ext cx="6629400" cy="707886"/>
          </a:xfrm>
          <a:prstGeom prst="rect">
            <a:avLst/>
          </a:prstGeom>
          <a:noFill/>
        </p:spPr>
        <p:txBody>
          <a:bodyPr wrap="square" rtlCol="0">
            <a:spAutoFit/>
          </a:bodyPr>
          <a:lstStyle/>
          <a:p>
            <a:r>
              <a:rPr lang="en-US" sz="4000" dirty="0"/>
              <a:t>2 state size, 3 input size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420290"/>
                                        </p:tgtEl>
                                        <p:attrNameLst>
                                          <p:attrName>style.visibility</p:attrName>
                                        </p:attrNameLst>
                                      </p:cBhvr>
                                      <p:to>
                                        <p:strVal val="visible"/>
                                      </p:to>
                                    </p:set>
                                    <p:anim calcmode="lin" valueType="num">
                                      <p:cBhvr additive="base">
                                        <p:cTn id="7" dur="500" fill="hold"/>
                                        <p:tgtEl>
                                          <p:spTgt spid="1420290"/>
                                        </p:tgtEl>
                                        <p:attrNameLst>
                                          <p:attrName>ppt_x</p:attrName>
                                        </p:attrNameLst>
                                      </p:cBhvr>
                                      <p:tavLst>
                                        <p:tav tm="0">
                                          <p:val>
                                            <p:strVal val="#ppt_x"/>
                                          </p:val>
                                        </p:tav>
                                        <p:tav tm="100000">
                                          <p:val>
                                            <p:strVal val="#ppt_x"/>
                                          </p:val>
                                        </p:tav>
                                      </p:tavLst>
                                    </p:anim>
                                    <p:anim calcmode="lin" valueType="num">
                                      <p:cBhvr additive="base">
                                        <p:cTn id="8" dur="500" fill="hold"/>
                                        <p:tgtEl>
                                          <p:spTgt spid="142029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420291"/>
                                        </p:tgtEl>
                                        <p:attrNameLst>
                                          <p:attrName>style.visibility</p:attrName>
                                        </p:attrNameLst>
                                      </p:cBhvr>
                                      <p:to>
                                        <p:strVal val="visible"/>
                                      </p:to>
                                    </p:set>
                                    <p:anim calcmode="lin" valueType="num">
                                      <p:cBhvr additive="base">
                                        <p:cTn id="13" dur="500" fill="hold"/>
                                        <p:tgtEl>
                                          <p:spTgt spid="1420291"/>
                                        </p:tgtEl>
                                        <p:attrNameLst>
                                          <p:attrName>ppt_x</p:attrName>
                                        </p:attrNameLst>
                                      </p:cBhvr>
                                      <p:tavLst>
                                        <p:tav tm="0">
                                          <p:val>
                                            <p:strVal val="#ppt_x"/>
                                          </p:val>
                                        </p:tav>
                                        <p:tav tm="100000">
                                          <p:val>
                                            <p:strVal val="#ppt_x"/>
                                          </p:val>
                                        </p:tav>
                                      </p:tavLst>
                                    </p:anim>
                                    <p:anim calcmode="lin" valueType="num">
                                      <p:cBhvr additive="base">
                                        <p:cTn id="14" dur="500" fill="hold"/>
                                        <p:tgtEl>
                                          <p:spTgt spid="1420291"/>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80676" name="Picture 4"/>
          <p:cNvPicPr>
            <a:picLocks noChangeAspect="1" noChangeArrowheads="1"/>
          </p:cNvPicPr>
          <p:nvPr/>
        </p:nvPicPr>
        <p:blipFill>
          <a:blip r:embed="rId2" cstate="print"/>
          <a:srcRect/>
          <a:stretch>
            <a:fillRect/>
          </a:stretch>
        </p:blipFill>
        <p:spPr bwMode="auto">
          <a:xfrm>
            <a:off x="762000" y="0"/>
            <a:ext cx="7765473" cy="2895600"/>
          </a:xfrm>
          <a:prstGeom prst="rect">
            <a:avLst/>
          </a:prstGeom>
          <a:noFill/>
          <a:ln w="9525">
            <a:noFill/>
            <a:miter lim="800000"/>
            <a:headEnd/>
            <a:tailEnd/>
          </a:ln>
        </p:spPr>
      </p:pic>
      <p:pic>
        <p:nvPicPr>
          <p:cNvPr id="1180677" name="Picture 5"/>
          <p:cNvPicPr>
            <a:picLocks noChangeAspect="1" noChangeArrowheads="1"/>
          </p:cNvPicPr>
          <p:nvPr/>
        </p:nvPicPr>
        <p:blipFill>
          <a:blip r:embed="rId3" cstate="print"/>
          <a:srcRect/>
          <a:stretch>
            <a:fillRect/>
          </a:stretch>
        </p:blipFill>
        <p:spPr bwMode="auto">
          <a:xfrm>
            <a:off x="0" y="3200400"/>
            <a:ext cx="9105900" cy="36576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80676"/>
                                        </p:tgtEl>
                                        <p:attrNameLst>
                                          <p:attrName>style.visibility</p:attrName>
                                        </p:attrNameLst>
                                      </p:cBhvr>
                                      <p:to>
                                        <p:strVal val="visible"/>
                                      </p:to>
                                    </p:set>
                                    <p:anim calcmode="lin" valueType="num">
                                      <p:cBhvr additive="base">
                                        <p:cTn id="7" dur="500" fill="hold"/>
                                        <p:tgtEl>
                                          <p:spTgt spid="1180676"/>
                                        </p:tgtEl>
                                        <p:attrNameLst>
                                          <p:attrName>ppt_x</p:attrName>
                                        </p:attrNameLst>
                                      </p:cBhvr>
                                      <p:tavLst>
                                        <p:tav tm="0">
                                          <p:val>
                                            <p:strVal val="#ppt_x"/>
                                          </p:val>
                                        </p:tav>
                                        <p:tav tm="100000">
                                          <p:val>
                                            <p:strVal val="#ppt_x"/>
                                          </p:val>
                                        </p:tav>
                                      </p:tavLst>
                                    </p:anim>
                                    <p:anim calcmode="lin" valueType="num">
                                      <p:cBhvr additive="base">
                                        <p:cTn id="8" dur="500" fill="hold"/>
                                        <p:tgtEl>
                                          <p:spTgt spid="118067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180677"/>
                                        </p:tgtEl>
                                        <p:attrNameLst>
                                          <p:attrName>style.visibility</p:attrName>
                                        </p:attrNameLst>
                                      </p:cBhvr>
                                      <p:to>
                                        <p:strVal val="visible"/>
                                      </p:to>
                                    </p:set>
                                    <p:anim calcmode="lin" valueType="num">
                                      <p:cBhvr additive="base">
                                        <p:cTn id="13" dur="500" fill="hold"/>
                                        <p:tgtEl>
                                          <p:spTgt spid="1180677"/>
                                        </p:tgtEl>
                                        <p:attrNameLst>
                                          <p:attrName>ppt_x</p:attrName>
                                        </p:attrNameLst>
                                      </p:cBhvr>
                                      <p:tavLst>
                                        <p:tav tm="0">
                                          <p:val>
                                            <p:strVal val="#ppt_x"/>
                                          </p:val>
                                        </p:tav>
                                        <p:tav tm="100000">
                                          <p:val>
                                            <p:strVal val="#ppt_x"/>
                                          </p:val>
                                        </p:tav>
                                      </p:tavLst>
                                    </p:anim>
                                    <p:anim calcmode="lin" valueType="num">
                                      <p:cBhvr additive="base">
                                        <p:cTn id="14" dur="500" fill="hold"/>
                                        <p:tgtEl>
                                          <p:spTgt spid="118067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p:cNvPicPr>
            <a:picLocks noChangeAspect="1" noChangeArrowheads="1"/>
          </p:cNvPicPr>
          <p:nvPr/>
        </p:nvPicPr>
        <p:blipFill>
          <a:blip r:embed="rId2" cstate="print"/>
          <a:srcRect/>
          <a:stretch>
            <a:fillRect/>
          </a:stretch>
        </p:blipFill>
        <p:spPr bwMode="auto">
          <a:xfrm>
            <a:off x="0" y="1371600"/>
            <a:ext cx="9144000" cy="2209800"/>
          </a:xfrm>
          <a:prstGeom prst="rect">
            <a:avLst/>
          </a:prstGeom>
          <a:noFill/>
          <a:ln w="9525">
            <a:noFill/>
            <a:miter lim="800000"/>
            <a:headEnd/>
            <a:tailEnd/>
          </a:ln>
        </p:spPr>
      </p:pic>
      <p:sp>
        <p:nvSpPr>
          <p:cNvPr id="3" name="TextBox 2"/>
          <p:cNvSpPr txBox="1"/>
          <p:nvPr/>
        </p:nvSpPr>
        <p:spPr>
          <a:xfrm>
            <a:off x="2819400" y="4572000"/>
            <a:ext cx="2286000" cy="1077218"/>
          </a:xfrm>
          <a:prstGeom prst="rect">
            <a:avLst/>
          </a:prstGeom>
          <a:noFill/>
        </p:spPr>
        <p:txBody>
          <a:bodyPr wrap="square" rtlCol="0">
            <a:spAutoFit/>
          </a:bodyPr>
          <a:lstStyle/>
          <a:p>
            <a:r>
              <a:rPr lang="en-US" sz="3200" dirty="0"/>
              <a:t>Single layer network</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23363" name="Picture 3"/>
          <p:cNvPicPr>
            <a:picLocks noChangeAspect="1" noChangeArrowheads="1"/>
          </p:cNvPicPr>
          <p:nvPr/>
        </p:nvPicPr>
        <p:blipFill>
          <a:blip r:embed="rId2" cstate="print"/>
          <a:srcRect/>
          <a:stretch>
            <a:fillRect/>
          </a:stretch>
        </p:blipFill>
        <p:spPr bwMode="auto">
          <a:xfrm>
            <a:off x="0" y="3124201"/>
            <a:ext cx="9009640" cy="3733800"/>
          </a:xfrm>
          <a:prstGeom prst="rect">
            <a:avLst/>
          </a:prstGeom>
          <a:noFill/>
          <a:ln w="9525">
            <a:noFill/>
            <a:miter lim="800000"/>
            <a:headEnd/>
            <a:tailEnd/>
          </a:ln>
        </p:spPr>
      </p:pic>
      <p:pic>
        <p:nvPicPr>
          <p:cNvPr id="1423364" name="Picture 4"/>
          <p:cNvPicPr>
            <a:picLocks noChangeAspect="1" noChangeArrowheads="1"/>
          </p:cNvPicPr>
          <p:nvPr/>
        </p:nvPicPr>
        <p:blipFill>
          <a:blip r:embed="rId3" cstate="print"/>
          <a:srcRect/>
          <a:stretch>
            <a:fillRect/>
          </a:stretch>
        </p:blipFill>
        <p:spPr bwMode="auto">
          <a:xfrm>
            <a:off x="228600" y="228600"/>
            <a:ext cx="8915400" cy="28956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423364"/>
                                        </p:tgtEl>
                                        <p:attrNameLst>
                                          <p:attrName>style.visibility</p:attrName>
                                        </p:attrNameLst>
                                      </p:cBhvr>
                                      <p:to>
                                        <p:strVal val="visible"/>
                                      </p:to>
                                    </p:set>
                                    <p:anim calcmode="lin" valueType="num">
                                      <p:cBhvr additive="base">
                                        <p:cTn id="7" dur="500" fill="hold"/>
                                        <p:tgtEl>
                                          <p:spTgt spid="1423364"/>
                                        </p:tgtEl>
                                        <p:attrNameLst>
                                          <p:attrName>ppt_x</p:attrName>
                                        </p:attrNameLst>
                                      </p:cBhvr>
                                      <p:tavLst>
                                        <p:tav tm="0">
                                          <p:val>
                                            <p:strVal val="#ppt_x"/>
                                          </p:val>
                                        </p:tav>
                                        <p:tav tm="100000">
                                          <p:val>
                                            <p:strVal val="#ppt_x"/>
                                          </p:val>
                                        </p:tav>
                                      </p:tavLst>
                                    </p:anim>
                                    <p:anim calcmode="lin" valueType="num">
                                      <p:cBhvr additive="base">
                                        <p:cTn id="8" dur="500" fill="hold"/>
                                        <p:tgtEl>
                                          <p:spTgt spid="142336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423363"/>
                                        </p:tgtEl>
                                        <p:attrNameLst>
                                          <p:attrName>style.visibility</p:attrName>
                                        </p:attrNameLst>
                                      </p:cBhvr>
                                      <p:to>
                                        <p:strVal val="visible"/>
                                      </p:to>
                                    </p:set>
                                    <p:anim calcmode="lin" valueType="num">
                                      <p:cBhvr additive="base">
                                        <p:cTn id="13" dur="500" fill="hold"/>
                                        <p:tgtEl>
                                          <p:spTgt spid="1423363"/>
                                        </p:tgtEl>
                                        <p:attrNameLst>
                                          <p:attrName>ppt_x</p:attrName>
                                        </p:attrNameLst>
                                      </p:cBhvr>
                                      <p:tavLst>
                                        <p:tav tm="0">
                                          <p:val>
                                            <p:strVal val="#ppt_x"/>
                                          </p:val>
                                        </p:tav>
                                        <p:tav tm="100000">
                                          <p:val>
                                            <p:strVal val="#ppt_x"/>
                                          </p:val>
                                        </p:tav>
                                      </p:tavLst>
                                    </p:anim>
                                    <p:anim calcmode="lin" valueType="num">
                                      <p:cBhvr additive="base">
                                        <p:cTn id="14" dur="500" fill="hold"/>
                                        <p:tgtEl>
                                          <p:spTgt spid="142336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p:cNvSpPr txBox="1">
            <a:spLocks/>
          </p:cNvSpPr>
          <p:nvPr/>
        </p:nvSpPr>
        <p:spPr>
          <a:xfrm>
            <a:off x="0" y="0"/>
            <a:ext cx="9144000" cy="6858000"/>
          </a:xfrm>
          <a:prstGeom prst="rect">
            <a:avLst/>
          </a:prstGeom>
        </p:spPr>
        <p:txBody>
          <a:bodyPr>
            <a:noAutofit/>
          </a:bodyPr>
          <a:lstStyle/>
          <a:p>
            <a:pPr marL="566928" marR="0" lvl="0" indent="-457200" algn="l" defTabSz="914400" rtl="0" eaLnBrk="1" fontAlgn="auto" latinLnBrk="0" hangingPunct="1">
              <a:lnSpc>
                <a:spcPct val="100000"/>
              </a:lnSpc>
              <a:spcBef>
                <a:spcPct val="20000"/>
              </a:spcBef>
              <a:spcAft>
                <a:spcPts val="0"/>
              </a:spcAft>
              <a:buClrTx/>
              <a:buSzTx/>
              <a:tabLst/>
              <a:defRPr/>
            </a:pPr>
            <a:endParaRPr kumimoji="0" lang="en-US" sz="3200" b="1" i="0" u="none" strike="noStrike" kern="1200" cap="none" spc="0" normalizeH="0" baseline="0" noProof="0" dirty="0">
              <a:ln>
                <a:noFill/>
              </a:ln>
              <a:solidFill>
                <a:schemeClr val="tx1"/>
              </a:solidFill>
              <a:effectLst/>
              <a:uLnTx/>
              <a:uFillTx/>
              <a:latin typeface="+mn-lt"/>
              <a:ea typeface="+mn-ea"/>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3200" b="1" i="0" u="none" strike="noStrike" kern="1200" cap="none" spc="0" normalizeH="0" baseline="0" noProof="0" dirty="0">
                <a:ln>
                  <a:noFill/>
                </a:ln>
                <a:solidFill>
                  <a:schemeClr val="tx1"/>
                </a:solidFill>
                <a:effectLst/>
                <a:uLnTx/>
                <a:uFillTx/>
                <a:latin typeface="+mn-lt"/>
                <a:ea typeface="+mn-ea"/>
                <a:cs typeface="+mn-cs"/>
              </a:rPr>
              <a:t>If we consider 3 set of data,{(110)(010)(011)} then the order in which it is given is important i.e. the sequence of data.</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US" sz="3200" b="1" i="0" u="none" strike="noStrike" kern="1200" cap="none" spc="0" normalizeH="0" baseline="0" noProof="0" dirty="0">
              <a:ln>
                <a:noFill/>
              </a:ln>
              <a:solidFill>
                <a:schemeClr val="tx1"/>
              </a:solidFill>
              <a:effectLst/>
              <a:uLnTx/>
              <a:uFillTx/>
              <a:latin typeface="+mn-lt"/>
              <a:ea typeface="+mn-ea"/>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3200" b="1" i="0" u="none" strike="noStrike" kern="1200" cap="none" spc="0" normalizeH="0" baseline="0" noProof="0" dirty="0">
                <a:ln>
                  <a:noFill/>
                </a:ln>
                <a:solidFill>
                  <a:schemeClr val="tx1"/>
                </a:solidFill>
                <a:effectLst/>
                <a:uLnTx/>
                <a:uFillTx/>
                <a:latin typeface="+mn-lt"/>
                <a:ea typeface="+mn-ea"/>
                <a:cs typeface="+mn-cs"/>
              </a:rPr>
              <a:t>In feed forward network sequence is not important, random selection is allowed.  </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endParaRPr lang="en-US" sz="3200" b="1" dirty="0"/>
          </a:p>
          <a:p>
            <a:pPr marL="342900" indent="-342900">
              <a:spcBef>
                <a:spcPct val="20000"/>
              </a:spcBef>
              <a:buFont typeface="Arial" pitchFamily="34" charset="0"/>
              <a:buChar char="•"/>
              <a:defRPr/>
            </a:pPr>
            <a:r>
              <a:rPr lang="en-US" sz="3200" b="1" dirty="0"/>
              <a:t>In RNNs  </a:t>
            </a:r>
            <a:r>
              <a:rPr lang="en-US" sz="3200" b="1" dirty="0">
                <a:solidFill>
                  <a:srgbClr val="FF0000"/>
                </a:solidFill>
              </a:rPr>
              <a:t>sequence</a:t>
            </a:r>
            <a:r>
              <a:rPr lang="en-US" sz="3200" b="1" dirty="0"/>
              <a:t> is important</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US" sz="3200" b="1" i="0" u="none" strike="noStrike" kern="1200" cap="none" spc="0" normalizeH="0" baseline="0" noProof="0" dirty="0">
              <a:ln>
                <a:noFill/>
              </a:ln>
              <a:solidFill>
                <a:schemeClr val="tx1"/>
              </a:solidFill>
              <a:effectLst/>
              <a:uLnTx/>
              <a:uFillTx/>
              <a:latin typeface="+mn-lt"/>
              <a:ea typeface="+mn-ea"/>
              <a:cs typeface="+mn-cs"/>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Effect transition="in" filter="fade">
                                      <p:cBhvr>
                                        <p:cTn id="7" dur="500"/>
                                        <p:tgtEl>
                                          <p:spTgt spid="2">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3" end="3"/>
                                            </p:txEl>
                                          </p:spTgt>
                                        </p:tgtEl>
                                        <p:attrNameLst>
                                          <p:attrName>style.visibility</p:attrName>
                                        </p:attrNameLst>
                                      </p:cBhvr>
                                      <p:to>
                                        <p:strVal val="visible"/>
                                      </p:to>
                                    </p:set>
                                    <p:animEffect transition="in" filter="fade">
                                      <p:cBhvr>
                                        <p:cTn id="12" dur="500"/>
                                        <p:tgtEl>
                                          <p:spTgt spid="2">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xEl>
                                              <p:pRg st="5" end="5"/>
                                            </p:txEl>
                                          </p:spTgt>
                                        </p:tgtEl>
                                        <p:attrNameLst>
                                          <p:attrName>style.visibility</p:attrName>
                                        </p:attrNameLst>
                                      </p:cBhvr>
                                      <p:to>
                                        <p:strVal val="visible"/>
                                      </p:to>
                                    </p:set>
                                    <p:animEffect transition="in" filter="fade">
                                      <p:cBhvr>
                                        <p:cTn id="17" dur="500"/>
                                        <p:tgtEl>
                                          <p:spTgt spid="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8546" name="Picture 2"/>
          <p:cNvPicPr>
            <a:picLocks noChangeAspect="1" noChangeArrowheads="1"/>
          </p:cNvPicPr>
          <p:nvPr/>
        </p:nvPicPr>
        <p:blipFill>
          <a:blip r:embed="rId2" cstate="print">
            <a:lum bright="-14000"/>
          </a:blip>
          <a:srcRect/>
          <a:stretch>
            <a:fillRect/>
          </a:stretch>
        </p:blipFill>
        <p:spPr bwMode="auto">
          <a:xfrm>
            <a:off x="0" y="0"/>
            <a:ext cx="9143999" cy="4724400"/>
          </a:xfrm>
          <a:prstGeom prst="rect">
            <a:avLst/>
          </a:prstGeom>
          <a:noFill/>
          <a:ln w="9525">
            <a:noFill/>
            <a:miter lim="800000"/>
            <a:headEnd/>
            <a:tailEnd/>
          </a:ln>
        </p:spPr>
      </p:pic>
      <p:sp>
        <p:nvSpPr>
          <p:cNvPr id="3" name="Rectangle 2"/>
          <p:cNvSpPr/>
          <p:nvPr/>
        </p:nvSpPr>
        <p:spPr>
          <a:xfrm>
            <a:off x="0" y="4919008"/>
            <a:ext cx="9144000" cy="1938992"/>
          </a:xfrm>
          <a:prstGeom prst="rect">
            <a:avLst/>
          </a:prstGeom>
        </p:spPr>
        <p:txBody>
          <a:bodyPr wrap="square">
            <a:spAutoFit/>
          </a:bodyPr>
          <a:lstStyle/>
          <a:p>
            <a:pPr>
              <a:buFont typeface="Wingdings" pitchFamily="2" charset="2"/>
              <a:buChar char="ü"/>
            </a:pPr>
            <a:r>
              <a:rPr lang="en-US" sz="2400" b="1" dirty="0"/>
              <a:t>The RNN has: </a:t>
            </a:r>
            <a:r>
              <a:rPr lang="en-US" sz="2400" b="1" dirty="0">
                <a:solidFill>
                  <a:srgbClr val="FF0000"/>
                </a:solidFill>
              </a:rPr>
              <a:t>sequential input, sequential output, multiple </a:t>
            </a:r>
            <a:r>
              <a:rPr lang="en-US" sz="2400" b="1" dirty="0" err="1">
                <a:solidFill>
                  <a:srgbClr val="FF0000"/>
                </a:solidFill>
              </a:rPr>
              <a:t>timesteps</a:t>
            </a:r>
            <a:r>
              <a:rPr lang="en-US" sz="2400" b="1" dirty="0">
                <a:solidFill>
                  <a:srgbClr val="FF0000"/>
                </a:solidFill>
              </a:rPr>
              <a:t>, and multiple hidden layers.</a:t>
            </a:r>
          </a:p>
          <a:p>
            <a:endParaRPr lang="en-US" sz="2400" b="1" dirty="0">
              <a:solidFill>
                <a:srgbClr val="FF0000"/>
              </a:solidFill>
            </a:endParaRPr>
          </a:p>
          <a:p>
            <a:pPr>
              <a:buFont typeface="Wingdings" pitchFamily="2" charset="2"/>
              <a:buChar char="ü"/>
            </a:pPr>
            <a:r>
              <a:rPr lang="en-US" sz="2400" b="1" dirty="0"/>
              <a:t>Unlike FFNN , here we calculate hidden layer values not only from input values but also previous time step values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066800" y="4648200"/>
            <a:ext cx="3962400" cy="1077218"/>
          </a:xfrm>
          <a:prstGeom prst="rect">
            <a:avLst/>
          </a:prstGeom>
          <a:noFill/>
        </p:spPr>
        <p:txBody>
          <a:bodyPr wrap="square" rtlCol="0">
            <a:spAutoFit/>
          </a:bodyPr>
          <a:lstStyle/>
          <a:p>
            <a:r>
              <a:rPr lang="en-US" sz="3200" b="1" dirty="0" err="1"/>
              <a:t>s</a:t>
            </a:r>
            <a:r>
              <a:rPr lang="en-US" sz="3200" b="1" baseline="-25000" dirty="0" err="1"/>
              <a:t>t</a:t>
            </a:r>
            <a:r>
              <a:rPr lang="en-US" sz="3200" b="1" dirty="0"/>
              <a:t> = f(</a:t>
            </a:r>
            <a:r>
              <a:rPr lang="en-US" sz="3200" b="1" dirty="0" err="1"/>
              <a:t>Ux</a:t>
            </a:r>
            <a:r>
              <a:rPr lang="en-US" sz="3200" b="1" baseline="-25000" dirty="0" err="1"/>
              <a:t>t</a:t>
            </a:r>
            <a:r>
              <a:rPr lang="en-US" sz="3200" b="1" dirty="0"/>
              <a:t> + W s</a:t>
            </a:r>
            <a:r>
              <a:rPr lang="en-US" sz="3200" b="1" baseline="-25000" dirty="0"/>
              <a:t>t-1</a:t>
            </a:r>
            <a:r>
              <a:rPr lang="en-US" sz="3200" b="1" dirty="0"/>
              <a:t>)</a:t>
            </a:r>
          </a:p>
          <a:p>
            <a:r>
              <a:rPr lang="en-US" sz="3200" b="1" dirty="0" err="1"/>
              <a:t>o</a:t>
            </a:r>
            <a:r>
              <a:rPr lang="en-US" sz="3200" b="1" baseline="-25000" dirty="0" err="1"/>
              <a:t>t</a:t>
            </a:r>
            <a:r>
              <a:rPr lang="en-US" sz="3200" b="1" dirty="0"/>
              <a:t> = g( V </a:t>
            </a:r>
            <a:r>
              <a:rPr lang="en-US" sz="3200" b="1" dirty="0" err="1"/>
              <a:t>s</a:t>
            </a:r>
            <a:r>
              <a:rPr lang="en-US" sz="3200" b="1" baseline="-25000" dirty="0" err="1"/>
              <a:t>t</a:t>
            </a:r>
            <a:r>
              <a:rPr lang="en-US" sz="3200" b="1" dirty="0"/>
              <a:t> )</a:t>
            </a:r>
          </a:p>
        </p:txBody>
      </p:sp>
      <p:sp>
        <p:nvSpPr>
          <p:cNvPr id="4" name="Rectangle 3"/>
          <p:cNvSpPr/>
          <p:nvPr/>
        </p:nvSpPr>
        <p:spPr>
          <a:xfrm>
            <a:off x="0" y="5791200"/>
            <a:ext cx="9144000" cy="1200329"/>
          </a:xfrm>
          <a:prstGeom prst="rect">
            <a:avLst/>
          </a:prstGeom>
        </p:spPr>
        <p:txBody>
          <a:bodyPr wrap="square">
            <a:spAutoFit/>
          </a:bodyPr>
          <a:lstStyle/>
          <a:p>
            <a:r>
              <a:rPr lang="en-US" sz="3600" dirty="0"/>
              <a:t>Notice: </a:t>
            </a:r>
            <a:r>
              <a:rPr lang="en-US" sz="3600" dirty="0">
                <a:solidFill>
                  <a:srgbClr val="FF0000"/>
                </a:solidFill>
              </a:rPr>
              <a:t>the same function and the same set of parameters are used at every time step.</a:t>
            </a:r>
          </a:p>
        </p:txBody>
      </p:sp>
      <p:pic>
        <p:nvPicPr>
          <p:cNvPr id="1236993" name="Picture 1"/>
          <p:cNvPicPr>
            <a:picLocks noChangeAspect="1" noChangeArrowheads="1"/>
          </p:cNvPicPr>
          <p:nvPr/>
        </p:nvPicPr>
        <p:blipFill>
          <a:blip r:embed="rId2" cstate="print"/>
          <a:srcRect/>
          <a:stretch>
            <a:fillRect/>
          </a:stretch>
        </p:blipFill>
        <p:spPr bwMode="auto">
          <a:xfrm>
            <a:off x="228600" y="2133600"/>
            <a:ext cx="8724900" cy="2695575"/>
          </a:xfrm>
          <a:prstGeom prst="rect">
            <a:avLst/>
          </a:prstGeom>
          <a:noFill/>
          <a:ln w="9525">
            <a:noFill/>
            <a:miter lim="800000"/>
            <a:headEnd/>
            <a:tailEnd/>
          </a:ln>
        </p:spPr>
      </p:pic>
      <p:pic>
        <p:nvPicPr>
          <p:cNvPr id="5" name="Picture 2"/>
          <p:cNvPicPr>
            <a:picLocks noChangeAspect="1" noChangeArrowheads="1"/>
          </p:cNvPicPr>
          <p:nvPr/>
        </p:nvPicPr>
        <p:blipFill>
          <a:blip r:embed="rId3" cstate="print"/>
          <a:srcRect/>
          <a:stretch>
            <a:fillRect/>
          </a:stretch>
        </p:blipFill>
        <p:spPr bwMode="auto">
          <a:xfrm>
            <a:off x="1" y="0"/>
            <a:ext cx="9143999" cy="2666999"/>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236993"/>
                                        </p:tgtEl>
                                        <p:attrNameLst>
                                          <p:attrName>style.visibility</p:attrName>
                                        </p:attrNameLst>
                                      </p:cBhvr>
                                      <p:to>
                                        <p:strVal val="visible"/>
                                      </p:to>
                                    </p:set>
                                    <p:anim calcmode="lin" valueType="num">
                                      <p:cBhvr additive="base">
                                        <p:cTn id="13" dur="500" fill="hold"/>
                                        <p:tgtEl>
                                          <p:spTgt spid="1236993"/>
                                        </p:tgtEl>
                                        <p:attrNameLst>
                                          <p:attrName>ppt_x</p:attrName>
                                        </p:attrNameLst>
                                      </p:cBhvr>
                                      <p:tavLst>
                                        <p:tav tm="0">
                                          <p:val>
                                            <p:strVal val="#ppt_x"/>
                                          </p:val>
                                        </p:tav>
                                        <p:tav tm="100000">
                                          <p:val>
                                            <p:strVal val="#ppt_x"/>
                                          </p:val>
                                        </p:tav>
                                      </p:tavLst>
                                    </p:anim>
                                    <p:anim calcmode="lin" valueType="num">
                                      <p:cBhvr additive="base">
                                        <p:cTn id="14" dur="500" fill="hold"/>
                                        <p:tgtEl>
                                          <p:spTgt spid="123699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500" fill="hold"/>
                                        <p:tgtEl>
                                          <p:spTgt spid="3"/>
                                        </p:tgtEl>
                                        <p:attrNameLst>
                                          <p:attrName>ppt_x</p:attrName>
                                        </p:attrNameLst>
                                      </p:cBhvr>
                                      <p:tavLst>
                                        <p:tav tm="0">
                                          <p:val>
                                            <p:strVal val="#ppt_x"/>
                                          </p:val>
                                        </p:tav>
                                        <p:tav tm="100000">
                                          <p:val>
                                            <p:strVal val="#ppt_x"/>
                                          </p:val>
                                        </p:tav>
                                      </p:tavLst>
                                    </p:anim>
                                    <p:anim calcmode="lin" valueType="num">
                                      <p:cBhvr additive="base">
                                        <p:cTn id="20"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1" nodeType="clickEffect">
                                  <p:stCondLst>
                                    <p:cond delay="0"/>
                                  </p:stCondLst>
                                  <p:childTnLst>
                                    <p:set>
                                      <p:cBhvr>
                                        <p:cTn id="24" dur="1" fill="hold">
                                          <p:stCondLst>
                                            <p:cond delay="0"/>
                                          </p:stCondLst>
                                        </p:cTn>
                                        <p:tgtEl>
                                          <p:spTgt spid="4"/>
                                        </p:tgtEl>
                                        <p:attrNameLst>
                                          <p:attrName>style.visibility</p:attrName>
                                        </p:attrNameLst>
                                      </p:cBhvr>
                                      <p:to>
                                        <p:strVal val="visible"/>
                                      </p:to>
                                    </p:set>
                                    <p:anim calcmode="lin" valueType="num">
                                      <p:cBhvr additive="base">
                                        <p:cTn id="25" dur="500" fill="hold"/>
                                        <p:tgtEl>
                                          <p:spTgt spid="4"/>
                                        </p:tgtEl>
                                        <p:attrNameLst>
                                          <p:attrName>ppt_x</p:attrName>
                                        </p:attrNameLst>
                                      </p:cBhvr>
                                      <p:tavLst>
                                        <p:tav tm="0">
                                          <p:val>
                                            <p:strVal val="#ppt_x"/>
                                          </p:val>
                                        </p:tav>
                                        <p:tav tm="100000">
                                          <p:val>
                                            <p:strVal val="#ppt_x"/>
                                          </p:val>
                                        </p:tav>
                                      </p:tavLst>
                                    </p:anim>
                                    <p:anim calcmode="lin" valueType="num">
                                      <p:cBhvr additive="base">
                                        <p:cTn id="26"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4" grpId="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1447800"/>
            <a:ext cx="8153400" cy="5262979"/>
          </a:xfrm>
          <a:prstGeom prst="rect">
            <a:avLst/>
          </a:prstGeom>
          <a:noFill/>
        </p:spPr>
        <p:txBody>
          <a:bodyPr wrap="square" rtlCol="0">
            <a:spAutoFit/>
          </a:bodyPr>
          <a:lstStyle/>
          <a:p>
            <a:pPr>
              <a:lnSpc>
                <a:spcPct val="150000"/>
              </a:lnSpc>
            </a:pPr>
            <a:r>
              <a:rPr lang="en-US" sz="2800" b="1" dirty="0" err="1">
                <a:solidFill>
                  <a:srgbClr val="FF0000"/>
                </a:solidFill>
              </a:rPr>
              <a:t>x</a:t>
            </a:r>
            <a:r>
              <a:rPr lang="en-US" sz="2800" b="1" baseline="-25000" dirty="0" err="1">
                <a:solidFill>
                  <a:srgbClr val="FF0000"/>
                </a:solidFill>
              </a:rPr>
              <a:t>t</a:t>
            </a:r>
            <a:r>
              <a:rPr lang="en-US" sz="2800" b="1" dirty="0">
                <a:solidFill>
                  <a:srgbClr val="FF0000"/>
                </a:solidFill>
              </a:rPr>
              <a:t> :</a:t>
            </a:r>
            <a:r>
              <a:rPr lang="en-US" sz="2800" b="1" dirty="0"/>
              <a:t> Input at time t</a:t>
            </a:r>
          </a:p>
          <a:p>
            <a:pPr>
              <a:lnSpc>
                <a:spcPct val="150000"/>
              </a:lnSpc>
            </a:pPr>
            <a:r>
              <a:rPr lang="en-US" sz="2800" b="1" dirty="0" err="1">
                <a:solidFill>
                  <a:srgbClr val="FF0000"/>
                </a:solidFill>
              </a:rPr>
              <a:t>s</a:t>
            </a:r>
            <a:r>
              <a:rPr lang="en-US" sz="2800" b="1" baseline="-25000" dirty="0" err="1">
                <a:solidFill>
                  <a:srgbClr val="FF0000"/>
                </a:solidFill>
              </a:rPr>
              <a:t>t</a:t>
            </a:r>
            <a:r>
              <a:rPr lang="en-US" sz="2800" b="1" dirty="0">
                <a:solidFill>
                  <a:srgbClr val="FF0000"/>
                </a:solidFill>
              </a:rPr>
              <a:t> : </a:t>
            </a:r>
            <a:r>
              <a:rPr lang="en-US" sz="2800" b="1" dirty="0"/>
              <a:t>Hidden state at time t (memory of the network)</a:t>
            </a:r>
          </a:p>
          <a:p>
            <a:pPr>
              <a:lnSpc>
                <a:spcPct val="150000"/>
              </a:lnSpc>
            </a:pPr>
            <a:r>
              <a:rPr lang="en-US" sz="2800" b="1" dirty="0">
                <a:solidFill>
                  <a:srgbClr val="FF0000"/>
                </a:solidFill>
              </a:rPr>
              <a:t>f : </a:t>
            </a:r>
            <a:r>
              <a:rPr lang="en-US" sz="2800" b="1" dirty="0"/>
              <a:t>Activation function ( </a:t>
            </a:r>
            <a:r>
              <a:rPr lang="en-US" sz="2800" b="1" dirty="0" err="1"/>
              <a:t>e.g</a:t>
            </a:r>
            <a:r>
              <a:rPr lang="en-US" sz="2800" b="1" dirty="0"/>
              <a:t> </a:t>
            </a:r>
            <a:r>
              <a:rPr lang="en-US" sz="2800" b="1" dirty="0" err="1"/>
              <a:t>tanh</a:t>
            </a:r>
            <a:r>
              <a:rPr lang="en-US" sz="2800" b="1" dirty="0"/>
              <a:t>, </a:t>
            </a:r>
            <a:r>
              <a:rPr lang="en-US" sz="2800" b="1" dirty="0" err="1"/>
              <a:t>ReLUs</a:t>
            </a:r>
            <a:r>
              <a:rPr lang="en-US" sz="2800" b="1" dirty="0"/>
              <a:t>)</a:t>
            </a:r>
          </a:p>
          <a:p>
            <a:pPr>
              <a:lnSpc>
                <a:spcPct val="150000"/>
              </a:lnSpc>
            </a:pPr>
            <a:r>
              <a:rPr lang="en-US" sz="2800" b="1" dirty="0">
                <a:solidFill>
                  <a:srgbClr val="FF0000"/>
                </a:solidFill>
              </a:rPr>
              <a:t>U,V,W :</a:t>
            </a:r>
            <a:r>
              <a:rPr lang="en-US" sz="2800" b="1" dirty="0"/>
              <a:t> Network Parameters( unlike FFN, </a:t>
            </a:r>
            <a:r>
              <a:rPr lang="en-US" sz="2800" b="1" dirty="0">
                <a:solidFill>
                  <a:srgbClr val="FF0000"/>
                </a:solidFill>
              </a:rPr>
              <a:t>RNN shares the same parameters across all time steps</a:t>
            </a:r>
            <a:r>
              <a:rPr lang="en-US" sz="2800" b="1" dirty="0"/>
              <a:t>)</a:t>
            </a:r>
          </a:p>
          <a:p>
            <a:pPr>
              <a:lnSpc>
                <a:spcPct val="150000"/>
              </a:lnSpc>
            </a:pPr>
            <a:r>
              <a:rPr lang="en-US" sz="2800" b="1" dirty="0">
                <a:solidFill>
                  <a:srgbClr val="FF0000"/>
                </a:solidFill>
              </a:rPr>
              <a:t>g:</a:t>
            </a:r>
            <a:r>
              <a:rPr lang="en-US" sz="2800" b="1" dirty="0"/>
              <a:t> Activation function for the output layer ( typically a </a:t>
            </a:r>
            <a:r>
              <a:rPr lang="en-US" sz="2800" b="1" dirty="0" err="1">
                <a:solidFill>
                  <a:srgbClr val="FF0000"/>
                </a:solidFill>
              </a:rPr>
              <a:t>softmax</a:t>
            </a:r>
            <a:r>
              <a:rPr lang="en-US" sz="2800" b="1" dirty="0">
                <a:solidFill>
                  <a:srgbClr val="FF0000"/>
                </a:solidFill>
              </a:rPr>
              <a:t> function</a:t>
            </a:r>
            <a:r>
              <a:rPr lang="en-US" sz="2800" b="1" dirty="0"/>
              <a:t>)</a:t>
            </a:r>
          </a:p>
          <a:p>
            <a:pPr>
              <a:lnSpc>
                <a:spcPct val="150000"/>
              </a:lnSpc>
            </a:pPr>
            <a:r>
              <a:rPr lang="en-US" sz="2800" b="1" dirty="0" err="1">
                <a:solidFill>
                  <a:srgbClr val="FF0000"/>
                </a:solidFill>
              </a:rPr>
              <a:t>O</a:t>
            </a:r>
            <a:r>
              <a:rPr lang="en-US" sz="2800" b="1" baseline="-25000" dirty="0" err="1">
                <a:solidFill>
                  <a:srgbClr val="FF0000"/>
                </a:solidFill>
              </a:rPr>
              <a:t>t</a:t>
            </a:r>
            <a:r>
              <a:rPr lang="en-US" sz="2800" b="1" dirty="0">
                <a:solidFill>
                  <a:srgbClr val="FF0000"/>
                </a:solidFill>
              </a:rPr>
              <a:t>:</a:t>
            </a:r>
            <a:r>
              <a:rPr lang="en-US" sz="2800" b="1" dirty="0"/>
              <a:t> Output of network at time t</a:t>
            </a:r>
          </a:p>
        </p:txBody>
      </p:sp>
      <p:sp>
        <p:nvSpPr>
          <p:cNvPr id="6" name="TextBox 5"/>
          <p:cNvSpPr txBox="1"/>
          <p:nvPr/>
        </p:nvSpPr>
        <p:spPr>
          <a:xfrm>
            <a:off x="1676400" y="0"/>
            <a:ext cx="3962400" cy="1384995"/>
          </a:xfrm>
          <a:prstGeom prst="rect">
            <a:avLst/>
          </a:prstGeom>
          <a:noFill/>
        </p:spPr>
        <p:txBody>
          <a:bodyPr wrap="square" rtlCol="0">
            <a:spAutoFit/>
          </a:bodyPr>
          <a:lstStyle/>
          <a:p>
            <a:r>
              <a:rPr lang="en-US" sz="2800" b="1" dirty="0" err="1">
                <a:solidFill>
                  <a:srgbClr val="FF0000"/>
                </a:solidFill>
              </a:rPr>
              <a:t>s</a:t>
            </a:r>
            <a:r>
              <a:rPr lang="en-US" sz="2800" b="1" baseline="-25000" dirty="0" err="1">
                <a:solidFill>
                  <a:srgbClr val="FF0000"/>
                </a:solidFill>
              </a:rPr>
              <a:t>t</a:t>
            </a:r>
            <a:r>
              <a:rPr lang="en-US" sz="2800" b="1" dirty="0">
                <a:solidFill>
                  <a:srgbClr val="FF0000"/>
                </a:solidFill>
              </a:rPr>
              <a:t> = f(</a:t>
            </a:r>
            <a:r>
              <a:rPr lang="en-US" sz="2800" b="1" dirty="0" err="1">
                <a:solidFill>
                  <a:srgbClr val="FF0000"/>
                </a:solidFill>
              </a:rPr>
              <a:t>Ux</a:t>
            </a:r>
            <a:r>
              <a:rPr lang="en-US" sz="2800" b="1" baseline="-25000" dirty="0" err="1">
                <a:solidFill>
                  <a:srgbClr val="FF0000"/>
                </a:solidFill>
              </a:rPr>
              <a:t>t</a:t>
            </a:r>
            <a:r>
              <a:rPr lang="en-US" sz="2800" b="1" dirty="0">
                <a:solidFill>
                  <a:srgbClr val="FF0000"/>
                </a:solidFill>
              </a:rPr>
              <a:t> + W s</a:t>
            </a:r>
            <a:r>
              <a:rPr lang="en-US" sz="2800" b="1" baseline="-25000" dirty="0">
                <a:solidFill>
                  <a:srgbClr val="FF0000"/>
                </a:solidFill>
              </a:rPr>
              <a:t>t-1</a:t>
            </a:r>
            <a:r>
              <a:rPr lang="en-US" sz="2800" b="1" dirty="0">
                <a:solidFill>
                  <a:srgbClr val="FF0000"/>
                </a:solidFill>
              </a:rPr>
              <a:t>)</a:t>
            </a:r>
          </a:p>
          <a:p>
            <a:endParaRPr lang="en-US" sz="2800" b="1" dirty="0">
              <a:solidFill>
                <a:srgbClr val="FF0000"/>
              </a:solidFill>
            </a:endParaRPr>
          </a:p>
          <a:p>
            <a:r>
              <a:rPr lang="en-US" sz="2800" b="1" dirty="0" err="1">
                <a:solidFill>
                  <a:srgbClr val="FF0000"/>
                </a:solidFill>
              </a:rPr>
              <a:t>o</a:t>
            </a:r>
            <a:r>
              <a:rPr lang="en-US" sz="2800" b="1" baseline="-25000" dirty="0" err="1">
                <a:solidFill>
                  <a:srgbClr val="FF0000"/>
                </a:solidFill>
              </a:rPr>
              <a:t>t</a:t>
            </a:r>
            <a:r>
              <a:rPr lang="en-US" sz="2800" b="1" dirty="0">
                <a:solidFill>
                  <a:srgbClr val="FF0000"/>
                </a:solidFill>
              </a:rPr>
              <a:t> = g(</a:t>
            </a:r>
            <a:r>
              <a:rPr lang="en-US" sz="2800" b="1" dirty="0" err="1">
                <a:solidFill>
                  <a:srgbClr val="FF0000"/>
                </a:solidFill>
              </a:rPr>
              <a:t>Vs</a:t>
            </a:r>
            <a:r>
              <a:rPr lang="en-US" sz="2800" b="1" baseline="-25000" dirty="0" err="1">
                <a:solidFill>
                  <a:srgbClr val="FF0000"/>
                </a:solidFill>
              </a:rPr>
              <a:t>t</a:t>
            </a:r>
            <a:r>
              <a:rPr lang="en-US" sz="2800" b="1" dirty="0">
                <a:solidFill>
                  <a:srgbClr val="FF0000"/>
                </a:solidFill>
              </a:rPr>
              <a:t> )</a:t>
            </a:r>
          </a:p>
        </p:txBody>
      </p:sp>
      <p:pic>
        <p:nvPicPr>
          <p:cNvPr id="519170" name="Picture 2"/>
          <p:cNvPicPr>
            <a:picLocks noChangeAspect="1" noChangeArrowheads="1"/>
          </p:cNvPicPr>
          <p:nvPr/>
        </p:nvPicPr>
        <p:blipFill>
          <a:blip r:embed="rId2" cstate="print"/>
          <a:srcRect/>
          <a:stretch>
            <a:fillRect/>
          </a:stretch>
        </p:blipFill>
        <p:spPr bwMode="auto">
          <a:xfrm>
            <a:off x="7610475" y="0"/>
            <a:ext cx="1533525" cy="292417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19170"/>
                                        </p:tgtEl>
                                        <p:attrNameLst>
                                          <p:attrName>style.visibility</p:attrName>
                                        </p:attrNameLst>
                                      </p:cBhvr>
                                      <p:to>
                                        <p:strVal val="visible"/>
                                      </p:to>
                                    </p:set>
                                    <p:anim calcmode="lin" valueType="num">
                                      <p:cBhvr additive="base">
                                        <p:cTn id="7" dur="500" fill="hold"/>
                                        <p:tgtEl>
                                          <p:spTgt spid="519170"/>
                                        </p:tgtEl>
                                        <p:attrNameLst>
                                          <p:attrName>ppt_x</p:attrName>
                                        </p:attrNameLst>
                                      </p:cBhvr>
                                      <p:tavLst>
                                        <p:tav tm="0">
                                          <p:val>
                                            <p:strVal val="#ppt_x"/>
                                          </p:val>
                                        </p:tav>
                                        <p:tav tm="100000">
                                          <p:val>
                                            <p:strVal val="#ppt_x"/>
                                          </p:val>
                                        </p:tav>
                                      </p:tavLst>
                                    </p:anim>
                                    <p:anim calcmode="lin" valueType="num">
                                      <p:cBhvr additive="base">
                                        <p:cTn id="8" dur="500" fill="hold"/>
                                        <p:tgtEl>
                                          <p:spTgt spid="51917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22338" name="Picture 2"/>
          <p:cNvPicPr>
            <a:picLocks noChangeAspect="1" noChangeArrowheads="1"/>
          </p:cNvPicPr>
          <p:nvPr/>
        </p:nvPicPr>
        <p:blipFill>
          <a:blip r:embed="rId2" cstate="print"/>
          <a:srcRect/>
          <a:stretch>
            <a:fillRect/>
          </a:stretch>
        </p:blipFill>
        <p:spPr bwMode="auto">
          <a:xfrm>
            <a:off x="0" y="381000"/>
            <a:ext cx="9143999" cy="6477000"/>
          </a:xfrm>
          <a:prstGeom prst="rect">
            <a:avLst/>
          </a:prstGeom>
          <a:noFill/>
          <a:ln w="9525">
            <a:noFill/>
            <a:miter lim="800000"/>
            <a:headEnd/>
            <a:tailEnd/>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03874" name="Picture 2"/>
          <p:cNvPicPr>
            <a:picLocks noChangeAspect="1" noChangeArrowheads="1"/>
          </p:cNvPicPr>
          <p:nvPr/>
        </p:nvPicPr>
        <p:blipFill>
          <a:blip r:embed="rId2" cstate="print"/>
          <a:srcRect/>
          <a:stretch>
            <a:fillRect/>
          </a:stretch>
        </p:blipFill>
        <p:spPr bwMode="auto">
          <a:xfrm>
            <a:off x="23813" y="566738"/>
            <a:ext cx="9096375" cy="5724525"/>
          </a:xfrm>
          <a:prstGeom prst="rect">
            <a:avLst/>
          </a:prstGeom>
          <a:noFill/>
          <a:ln w="9525">
            <a:noFill/>
            <a:miter lim="800000"/>
            <a:headEnd/>
            <a:tailEnd/>
          </a:ln>
        </p:spPr>
      </p:pic>
      <p:sp>
        <p:nvSpPr>
          <p:cNvPr id="3" name="TextBox 2"/>
          <p:cNvSpPr txBox="1"/>
          <p:nvPr/>
        </p:nvSpPr>
        <p:spPr>
          <a:xfrm>
            <a:off x="1143000" y="0"/>
            <a:ext cx="6781800" cy="584775"/>
          </a:xfrm>
          <a:prstGeom prst="rect">
            <a:avLst/>
          </a:prstGeom>
          <a:noFill/>
        </p:spPr>
        <p:txBody>
          <a:bodyPr wrap="square" rtlCol="0">
            <a:spAutoFit/>
          </a:bodyPr>
          <a:lstStyle/>
          <a:p>
            <a:r>
              <a:rPr lang="en-US" sz="3200" dirty="0"/>
              <a:t>DEEP Recurrent Neural Networks (RNN)</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122"/>
          <p:cNvSpPr txBox="1"/>
          <p:nvPr/>
        </p:nvSpPr>
        <p:spPr>
          <a:xfrm>
            <a:off x="0" y="0"/>
            <a:ext cx="9144000" cy="6858000"/>
          </a:xfrm>
          <a:prstGeom prst="rect">
            <a:avLst/>
          </a:prstGeom>
          <a:noFill/>
          <a:ln>
            <a:noFill/>
          </a:ln>
        </p:spPr>
        <p:txBody>
          <a:bodyPr lIns="91425" tIns="91425" rIns="91425" bIns="91425" anchor="t" anchorCtr="0">
            <a:noAutofit/>
          </a:bodyPr>
          <a:lstStyle/>
          <a:p>
            <a:pPr lvl="0" rtl="0">
              <a:spcBef>
                <a:spcPts val="0"/>
              </a:spcBef>
              <a:buNone/>
            </a:pPr>
            <a:r>
              <a:rPr lang="en-US" sz="3600" dirty="0"/>
              <a:t>Often layers are stacked vertically (deep RNNs):</a:t>
            </a:r>
          </a:p>
          <a:p>
            <a:pPr marL="342900" lvl="0" indent="-342900" rtl="0">
              <a:spcBef>
                <a:spcPts val="0"/>
              </a:spcBef>
              <a:buFont typeface="Arial" panose="020B0604020202020204" pitchFamily="34" charset="0"/>
              <a:buChar char="•"/>
            </a:pPr>
            <a:endParaRPr lang="en-US" sz="2400" dirty="0"/>
          </a:p>
          <a:p>
            <a:pPr marL="342900" lvl="0" indent="-342900" rtl="0">
              <a:spcBef>
                <a:spcPts val="0"/>
              </a:spcBef>
              <a:buFont typeface="Arial" panose="020B0604020202020204" pitchFamily="34" charset="0"/>
              <a:buChar char="•"/>
            </a:pPr>
            <a:endParaRPr lang="en-US" sz="2400" dirty="0"/>
          </a:p>
          <a:p>
            <a:pPr marL="342900" lvl="0" indent="-342900" rtl="0">
              <a:spcBef>
                <a:spcPts val="0"/>
              </a:spcBef>
              <a:buFont typeface="Arial" panose="020B0604020202020204" pitchFamily="34" charset="0"/>
              <a:buChar char="•"/>
            </a:pPr>
            <a:endParaRPr lang="en-US" sz="2400" dirty="0"/>
          </a:p>
          <a:p>
            <a:pPr marL="342900" lvl="0" indent="-342900" rtl="0">
              <a:spcBef>
                <a:spcPts val="0"/>
              </a:spcBef>
              <a:buFont typeface="Arial" panose="020B0604020202020204" pitchFamily="34" charset="0"/>
              <a:buChar char="•"/>
            </a:pPr>
            <a:endParaRPr lang="en-US" sz="2400" dirty="0"/>
          </a:p>
          <a:p>
            <a:pPr lvl="0" rtl="0">
              <a:spcBef>
                <a:spcPts val="0"/>
              </a:spcBef>
            </a:pPr>
            <a:endParaRPr lang="en-US" sz="2400" dirty="0"/>
          </a:p>
          <a:p>
            <a:pPr marL="342900" lvl="0" indent="-342900" rtl="0">
              <a:spcBef>
                <a:spcPts val="0"/>
              </a:spcBef>
              <a:buFont typeface="Arial" panose="020B0604020202020204" pitchFamily="34" charset="0"/>
              <a:buChar char="•"/>
            </a:pPr>
            <a:endParaRPr lang="en-US" sz="2400" dirty="0"/>
          </a:p>
          <a:p>
            <a:pPr marL="342900" lvl="0" indent="-342900" rtl="0">
              <a:spcBef>
                <a:spcPts val="0"/>
              </a:spcBef>
              <a:buFont typeface="Arial" panose="020B0604020202020204" pitchFamily="34" charset="0"/>
              <a:buChar char="•"/>
            </a:pPr>
            <a:endParaRPr lang="en-US" sz="2400" dirty="0"/>
          </a:p>
          <a:p>
            <a:pPr marL="342900" lvl="0" indent="-342900" rtl="0">
              <a:spcBef>
                <a:spcPts val="0"/>
              </a:spcBef>
              <a:buFont typeface="Arial" panose="020B0604020202020204" pitchFamily="34" charset="0"/>
              <a:buChar char="•"/>
            </a:pPr>
            <a:endParaRPr lang="en-US" sz="2400" dirty="0"/>
          </a:p>
        </p:txBody>
      </p:sp>
      <p:sp>
        <p:nvSpPr>
          <p:cNvPr id="5" name="Shape 124"/>
          <p:cNvSpPr txBox="1"/>
          <p:nvPr/>
        </p:nvSpPr>
        <p:spPr>
          <a:xfrm>
            <a:off x="261257" y="156298"/>
            <a:ext cx="7399418" cy="808399"/>
          </a:xfrm>
          <a:prstGeom prst="rect">
            <a:avLst/>
          </a:prstGeom>
          <a:noFill/>
          <a:ln>
            <a:noFill/>
          </a:ln>
        </p:spPr>
        <p:txBody>
          <a:bodyPr lIns="91425" tIns="91425" rIns="91425" bIns="91425" anchor="t" anchorCtr="0">
            <a:noAutofit/>
          </a:bodyPr>
          <a:lstStyle/>
          <a:p>
            <a:pPr lvl="0" rtl="0">
              <a:spcBef>
                <a:spcPts val="0"/>
              </a:spcBef>
              <a:buNone/>
            </a:pPr>
            <a:r>
              <a:rPr lang="en-US" sz="3200" dirty="0">
                <a:solidFill>
                  <a:schemeClr val="bg1"/>
                </a:solidFill>
              </a:rPr>
              <a:t>RNN structure</a:t>
            </a:r>
            <a:endParaRPr lang="en" sz="3200" dirty="0">
              <a:solidFill>
                <a:schemeClr val="bg1"/>
              </a:solidFill>
            </a:endParaRPr>
          </a:p>
        </p:txBody>
      </p:sp>
      <p:sp>
        <p:nvSpPr>
          <p:cNvPr id="34" name="Rectangle 33"/>
          <p:cNvSpPr/>
          <p:nvPr/>
        </p:nvSpPr>
        <p:spPr>
          <a:xfrm>
            <a:off x="1937978" y="4182069"/>
            <a:ext cx="830991" cy="808591"/>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cxnSp>
        <p:nvCxnSpPr>
          <p:cNvPr id="38" name="Straight Arrow Connector 37"/>
          <p:cNvCxnSpPr/>
          <p:nvPr/>
        </p:nvCxnSpPr>
        <p:spPr>
          <a:xfrm flipV="1">
            <a:off x="2367595" y="4990661"/>
            <a:ext cx="0" cy="579656"/>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a:stCxn id="34" idx="0"/>
          </p:cNvCxnSpPr>
          <p:nvPr/>
        </p:nvCxnSpPr>
        <p:spPr>
          <a:xfrm flipH="1" flipV="1">
            <a:off x="2349829" y="3242290"/>
            <a:ext cx="3645" cy="939779"/>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Rectangle 42"/>
              <p:cNvSpPr/>
              <p:nvPr/>
            </p:nvSpPr>
            <p:spPr>
              <a:xfrm>
                <a:off x="2341940" y="5082722"/>
                <a:ext cx="572721"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i="1">
                              <a:latin typeface="Cambria Math"/>
                            </a:rPr>
                            <m:t>𝑥</m:t>
                          </m:r>
                        </m:e>
                        <m:sub>
                          <m:r>
                            <a:rPr lang="en-US" sz="2400" b="0" i="1" smtClean="0">
                              <a:latin typeface="Cambria Math"/>
                            </a:rPr>
                            <m:t>0</m:t>
                          </m:r>
                        </m:sub>
                      </m:sSub>
                    </m:oMath>
                  </m:oMathPara>
                </a14:m>
                <a:endParaRPr lang="en-US" sz="2400" dirty="0"/>
              </a:p>
            </p:txBody>
          </p:sp>
        </mc:Choice>
        <mc:Fallback xmlns="">
          <p:sp>
            <p:nvSpPr>
              <p:cNvPr id="43" name="Rectangle 42"/>
              <p:cNvSpPr>
                <a:spLocks noRot="1" noChangeAspect="1" noMove="1" noResize="1" noEditPoints="1" noAdjustHandles="1" noChangeArrowheads="1" noChangeShapeType="1" noTextEdit="1"/>
              </p:cNvSpPr>
              <p:nvPr/>
            </p:nvSpPr>
            <p:spPr>
              <a:xfrm>
                <a:off x="2341940" y="5082722"/>
                <a:ext cx="572721" cy="461665"/>
              </a:xfrm>
              <a:prstGeom prst="rect">
                <a:avLst/>
              </a:prstGeom>
              <a:blipFill rotWithShape="1">
                <a:blip r:embed="rId3" cstate="print"/>
                <a:stretch>
                  <a:fillRect b="-26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Rectangle 46"/>
              <p:cNvSpPr/>
              <p:nvPr/>
            </p:nvSpPr>
            <p:spPr>
              <a:xfrm>
                <a:off x="2340209" y="3729519"/>
                <a:ext cx="704295"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a:rPr>
                            <m:t>𝑦</m:t>
                          </m:r>
                        </m:e>
                        <m:sub>
                          <m:r>
                            <a:rPr lang="en-US" sz="2400" b="0" i="1" smtClean="0">
                              <a:latin typeface="Cambria Math"/>
                            </a:rPr>
                            <m:t>00</m:t>
                          </m:r>
                        </m:sub>
                      </m:sSub>
                    </m:oMath>
                  </m:oMathPara>
                </a14:m>
                <a:endParaRPr lang="en-US" sz="2400" dirty="0"/>
              </a:p>
            </p:txBody>
          </p:sp>
        </mc:Choice>
        <mc:Fallback xmlns="">
          <p:sp>
            <p:nvSpPr>
              <p:cNvPr id="47" name="Rectangle 46"/>
              <p:cNvSpPr>
                <a:spLocks noRot="1" noChangeAspect="1" noMove="1" noResize="1" noEditPoints="1" noAdjustHandles="1" noChangeArrowheads="1" noChangeShapeType="1" noTextEdit="1"/>
              </p:cNvSpPr>
              <p:nvPr/>
            </p:nvSpPr>
            <p:spPr>
              <a:xfrm>
                <a:off x="2340209" y="3729519"/>
                <a:ext cx="704295" cy="461665"/>
              </a:xfrm>
              <a:prstGeom prst="rect">
                <a:avLst/>
              </a:prstGeom>
              <a:blipFill rotWithShape="1">
                <a:blip r:embed="rId4" cstate="print"/>
                <a:stretch>
                  <a:fillRect b="-1184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Rectangle 47"/>
              <p:cNvSpPr/>
              <p:nvPr/>
            </p:nvSpPr>
            <p:spPr>
              <a:xfrm>
                <a:off x="2700402" y="4081692"/>
                <a:ext cx="713592"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a:rPr>
                            <m:t>h</m:t>
                          </m:r>
                        </m:e>
                        <m:sub>
                          <m:r>
                            <a:rPr lang="en-US" sz="2400" b="0" i="1" smtClean="0">
                              <a:latin typeface="Cambria Math"/>
                            </a:rPr>
                            <m:t>00</m:t>
                          </m:r>
                        </m:sub>
                      </m:sSub>
                    </m:oMath>
                  </m:oMathPara>
                </a14:m>
                <a:endParaRPr lang="en-US" sz="2400" dirty="0"/>
              </a:p>
            </p:txBody>
          </p:sp>
        </mc:Choice>
        <mc:Fallback xmlns="">
          <p:sp>
            <p:nvSpPr>
              <p:cNvPr id="48" name="Rectangle 47"/>
              <p:cNvSpPr>
                <a:spLocks noRot="1" noChangeAspect="1" noMove="1" noResize="1" noEditPoints="1" noAdjustHandles="1" noChangeArrowheads="1" noChangeShapeType="1" noTextEdit="1"/>
              </p:cNvSpPr>
              <p:nvPr/>
            </p:nvSpPr>
            <p:spPr>
              <a:xfrm>
                <a:off x="2700402" y="4081692"/>
                <a:ext cx="713592" cy="461665"/>
              </a:xfrm>
              <a:prstGeom prst="rect">
                <a:avLst/>
              </a:prstGeom>
              <a:blipFill rotWithShape="1">
                <a:blip r:embed="rId5" cstate="print"/>
                <a:stretch>
                  <a:fillRect b="-4000"/>
                </a:stretch>
              </a:blipFill>
            </p:spPr>
            <p:txBody>
              <a:bodyPr/>
              <a:lstStyle/>
              <a:p>
                <a:r>
                  <a:rPr lang="en-US">
                    <a:noFill/>
                  </a:rPr>
                  <a:t> </a:t>
                </a:r>
              </a:p>
            </p:txBody>
          </p:sp>
        </mc:Fallback>
      </mc:AlternateContent>
      <p:cxnSp>
        <p:nvCxnSpPr>
          <p:cNvPr id="66" name="Straight Arrow Connector 65"/>
          <p:cNvCxnSpPr/>
          <p:nvPr/>
        </p:nvCxnSpPr>
        <p:spPr>
          <a:xfrm>
            <a:off x="2768969" y="4586364"/>
            <a:ext cx="564845" cy="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69" name="Rectangle 68"/>
          <p:cNvSpPr/>
          <p:nvPr/>
        </p:nvSpPr>
        <p:spPr>
          <a:xfrm>
            <a:off x="3333814" y="4185761"/>
            <a:ext cx="830991" cy="808591"/>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cxnSp>
        <p:nvCxnSpPr>
          <p:cNvPr id="70" name="Straight Arrow Connector 69"/>
          <p:cNvCxnSpPr/>
          <p:nvPr/>
        </p:nvCxnSpPr>
        <p:spPr>
          <a:xfrm flipV="1">
            <a:off x="3763431" y="4994353"/>
            <a:ext cx="0" cy="575964"/>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a:stCxn id="69" idx="0"/>
          </p:cNvCxnSpPr>
          <p:nvPr/>
        </p:nvCxnSpPr>
        <p:spPr>
          <a:xfrm flipH="1" flipV="1">
            <a:off x="3745665" y="3245982"/>
            <a:ext cx="3645" cy="939779"/>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2" name="Rectangle 71"/>
              <p:cNvSpPr/>
              <p:nvPr/>
            </p:nvSpPr>
            <p:spPr>
              <a:xfrm>
                <a:off x="3737776" y="5086414"/>
                <a:ext cx="565603"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i="1">
                              <a:latin typeface="Cambria Math"/>
                            </a:rPr>
                            <m:t>𝑥</m:t>
                          </m:r>
                        </m:e>
                        <m:sub>
                          <m:r>
                            <a:rPr lang="en-US" sz="2400" b="0" i="1" smtClean="0">
                              <a:latin typeface="Cambria Math"/>
                            </a:rPr>
                            <m:t>1</m:t>
                          </m:r>
                        </m:sub>
                      </m:sSub>
                    </m:oMath>
                  </m:oMathPara>
                </a14:m>
                <a:endParaRPr lang="en-US" sz="2400" dirty="0"/>
              </a:p>
            </p:txBody>
          </p:sp>
        </mc:Choice>
        <mc:Fallback xmlns="">
          <p:sp>
            <p:nvSpPr>
              <p:cNvPr id="72" name="Rectangle 71"/>
              <p:cNvSpPr>
                <a:spLocks noRot="1" noChangeAspect="1" noMove="1" noResize="1" noEditPoints="1" noAdjustHandles="1" noChangeArrowheads="1" noChangeShapeType="1" noTextEdit="1"/>
              </p:cNvSpPr>
              <p:nvPr/>
            </p:nvSpPr>
            <p:spPr>
              <a:xfrm>
                <a:off x="3737776" y="5086414"/>
                <a:ext cx="565603" cy="461665"/>
              </a:xfrm>
              <a:prstGeom prst="rect">
                <a:avLst/>
              </a:prstGeom>
              <a:blipFill rotWithShape="1">
                <a:blip r:embed="rId6" cstate="print"/>
                <a:stretch>
                  <a:fillRect b="-26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3" name="Rectangle 72"/>
              <p:cNvSpPr/>
              <p:nvPr/>
            </p:nvSpPr>
            <p:spPr>
              <a:xfrm>
                <a:off x="3747487" y="3768389"/>
                <a:ext cx="704295"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a:rPr>
                            <m:t>𝑦</m:t>
                          </m:r>
                        </m:e>
                        <m:sub>
                          <m:r>
                            <a:rPr lang="en-US" sz="2400" b="0" i="1" smtClean="0">
                              <a:latin typeface="Cambria Math"/>
                            </a:rPr>
                            <m:t>01</m:t>
                          </m:r>
                        </m:sub>
                      </m:sSub>
                    </m:oMath>
                  </m:oMathPara>
                </a14:m>
                <a:endParaRPr lang="en-US" sz="2400" dirty="0"/>
              </a:p>
            </p:txBody>
          </p:sp>
        </mc:Choice>
        <mc:Fallback xmlns="">
          <p:sp>
            <p:nvSpPr>
              <p:cNvPr id="73" name="Rectangle 72"/>
              <p:cNvSpPr>
                <a:spLocks noRot="1" noChangeAspect="1" noMove="1" noResize="1" noEditPoints="1" noAdjustHandles="1" noChangeArrowheads="1" noChangeShapeType="1" noTextEdit="1"/>
              </p:cNvSpPr>
              <p:nvPr/>
            </p:nvSpPr>
            <p:spPr>
              <a:xfrm>
                <a:off x="3747487" y="3768389"/>
                <a:ext cx="704295" cy="461665"/>
              </a:xfrm>
              <a:prstGeom prst="rect">
                <a:avLst/>
              </a:prstGeom>
              <a:blipFill rotWithShape="1">
                <a:blip r:embed="rId7" cstate="print"/>
                <a:stretch>
                  <a:fillRect b="-1184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4" name="Rectangle 73"/>
              <p:cNvSpPr/>
              <p:nvPr/>
            </p:nvSpPr>
            <p:spPr>
              <a:xfrm>
                <a:off x="4157601" y="4122791"/>
                <a:ext cx="713592"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a:rPr>
                            <m:t>h</m:t>
                          </m:r>
                        </m:e>
                        <m:sub>
                          <m:r>
                            <a:rPr lang="en-US" sz="2400" b="0" i="1" smtClean="0">
                              <a:latin typeface="Cambria Math"/>
                            </a:rPr>
                            <m:t>01</m:t>
                          </m:r>
                        </m:sub>
                      </m:sSub>
                    </m:oMath>
                  </m:oMathPara>
                </a14:m>
                <a:endParaRPr lang="en-US" sz="2400" dirty="0"/>
              </a:p>
            </p:txBody>
          </p:sp>
        </mc:Choice>
        <mc:Fallback xmlns="">
          <p:sp>
            <p:nvSpPr>
              <p:cNvPr id="74" name="Rectangle 73"/>
              <p:cNvSpPr>
                <a:spLocks noRot="1" noChangeAspect="1" noMove="1" noResize="1" noEditPoints="1" noAdjustHandles="1" noChangeArrowheads="1" noChangeShapeType="1" noTextEdit="1"/>
              </p:cNvSpPr>
              <p:nvPr/>
            </p:nvSpPr>
            <p:spPr>
              <a:xfrm>
                <a:off x="4157601" y="4122791"/>
                <a:ext cx="713592" cy="461665"/>
              </a:xfrm>
              <a:prstGeom prst="rect">
                <a:avLst/>
              </a:prstGeom>
              <a:blipFill rotWithShape="1">
                <a:blip r:embed="rId8" cstate="print"/>
                <a:stretch>
                  <a:fillRect b="-2632"/>
                </a:stretch>
              </a:blipFill>
            </p:spPr>
            <p:txBody>
              <a:bodyPr/>
              <a:lstStyle/>
              <a:p>
                <a:r>
                  <a:rPr lang="en-US">
                    <a:noFill/>
                  </a:rPr>
                  <a:t> </a:t>
                </a:r>
              </a:p>
            </p:txBody>
          </p:sp>
        </mc:Fallback>
      </mc:AlternateContent>
      <p:cxnSp>
        <p:nvCxnSpPr>
          <p:cNvPr id="75" name="Straight Arrow Connector 74"/>
          <p:cNvCxnSpPr/>
          <p:nvPr/>
        </p:nvCxnSpPr>
        <p:spPr>
          <a:xfrm>
            <a:off x="4164805" y="4590056"/>
            <a:ext cx="564845" cy="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83" name="Rectangle 82"/>
          <p:cNvSpPr/>
          <p:nvPr/>
        </p:nvSpPr>
        <p:spPr>
          <a:xfrm>
            <a:off x="4729510" y="4207999"/>
            <a:ext cx="830991" cy="808591"/>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cxnSp>
        <p:nvCxnSpPr>
          <p:cNvPr id="84" name="Straight Arrow Connector 83"/>
          <p:cNvCxnSpPr/>
          <p:nvPr/>
        </p:nvCxnSpPr>
        <p:spPr>
          <a:xfrm flipV="1">
            <a:off x="5143183" y="5020282"/>
            <a:ext cx="1823" cy="550035"/>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85" name="Straight Arrow Connector 84"/>
          <p:cNvCxnSpPr>
            <a:stCxn id="83" idx="0"/>
          </p:cNvCxnSpPr>
          <p:nvPr/>
        </p:nvCxnSpPr>
        <p:spPr>
          <a:xfrm flipH="1" flipV="1">
            <a:off x="5141361" y="3268220"/>
            <a:ext cx="3645" cy="939779"/>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6" name="Rectangle 85"/>
              <p:cNvSpPr/>
              <p:nvPr/>
            </p:nvSpPr>
            <p:spPr>
              <a:xfrm>
                <a:off x="5133472" y="5108652"/>
                <a:ext cx="572721"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i="1">
                              <a:latin typeface="Cambria Math"/>
                            </a:rPr>
                            <m:t>𝑥</m:t>
                          </m:r>
                        </m:e>
                        <m:sub>
                          <m:r>
                            <a:rPr lang="en-US" sz="2400" b="0" i="1" smtClean="0">
                              <a:latin typeface="Cambria Math"/>
                            </a:rPr>
                            <m:t>2</m:t>
                          </m:r>
                        </m:sub>
                      </m:sSub>
                    </m:oMath>
                  </m:oMathPara>
                </a14:m>
                <a:endParaRPr lang="en-US" sz="2400" dirty="0"/>
              </a:p>
            </p:txBody>
          </p:sp>
        </mc:Choice>
        <mc:Fallback xmlns="">
          <p:sp>
            <p:nvSpPr>
              <p:cNvPr id="86" name="Rectangle 85"/>
              <p:cNvSpPr>
                <a:spLocks noRot="1" noChangeAspect="1" noMove="1" noResize="1" noEditPoints="1" noAdjustHandles="1" noChangeArrowheads="1" noChangeShapeType="1" noTextEdit="1"/>
              </p:cNvSpPr>
              <p:nvPr/>
            </p:nvSpPr>
            <p:spPr>
              <a:xfrm>
                <a:off x="5133472" y="5108652"/>
                <a:ext cx="572721" cy="461665"/>
              </a:xfrm>
              <a:prstGeom prst="rect">
                <a:avLst/>
              </a:prstGeom>
              <a:blipFill rotWithShape="1">
                <a:blip r:embed="rId9" cstate="print"/>
                <a:stretch>
                  <a:fillRect b="-26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7" name="Rectangle 86"/>
              <p:cNvSpPr/>
              <p:nvPr/>
            </p:nvSpPr>
            <p:spPr>
              <a:xfrm>
                <a:off x="5131741" y="3729519"/>
                <a:ext cx="704295"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a:rPr>
                            <m:t>𝑦</m:t>
                          </m:r>
                        </m:e>
                        <m:sub>
                          <m:r>
                            <a:rPr lang="en-US" sz="2400" b="0" i="1" smtClean="0">
                              <a:latin typeface="Cambria Math"/>
                            </a:rPr>
                            <m:t>02</m:t>
                          </m:r>
                        </m:sub>
                      </m:sSub>
                    </m:oMath>
                  </m:oMathPara>
                </a14:m>
                <a:endParaRPr lang="en-US" sz="2400" dirty="0"/>
              </a:p>
            </p:txBody>
          </p:sp>
        </mc:Choice>
        <mc:Fallback xmlns="">
          <p:sp>
            <p:nvSpPr>
              <p:cNvPr id="87" name="Rectangle 86"/>
              <p:cNvSpPr>
                <a:spLocks noRot="1" noChangeAspect="1" noMove="1" noResize="1" noEditPoints="1" noAdjustHandles="1" noChangeArrowheads="1" noChangeShapeType="1" noTextEdit="1"/>
              </p:cNvSpPr>
              <p:nvPr/>
            </p:nvSpPr>
            <p:spPr>
              <a:xfrm>
                <a:off x="5131741" y="3729519"/>
                <a:ext cx="704295" cy="461665"/>
              </a:xfrm>
              <a:prstGeom prst="rect">
                <a:avLst/>
              </a:prstGeom>
              <a:blipFill rotWithShape="1">
                <a:blip r:embed="rId10" cstate="print"/>
                <a:stretch>
                  <a:fillRect b="-1184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8" name="Rectangle 87"/>
              <p:cNvSpPr/>
              <p:nvPr/>
            </p:nvSpPr>
            <p:spPr>
              <a:xfrm>
                <a:off x="5560501" y="4107623"/>
                <a:ext cx="713592"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a:rPr>
                            <m:t>h</m:t>
                          </m:r>
                        </m:e>
                        <m:sub>
                          <m:r>
                            <a:rPr lang="en-US" sz="2400" b="0" i="1" smtClean="0">
                              <a:latin typeface="Cambria Math"/>
                            </a:rPr>
                            <m:t>02</m:t>
                          </m:r>
                        </m:sub>
                      </m:sSub>
                    </m:oMath>
                  </m:oMathPara>
                </a14:m>
                <a:endParaRPr lang="en-US" sz="2400" dirty="0"/>
              </a:p>
            </p:txBody>
          </p:sp>
        </mc:Choice>
        <mc:Fallback xmlns="">
          <p:sp>
            <p:nvSpPr>
              <p:cNvPr id="88" name="Rectangle 87"/>
              <p:cNvSpPr>
                <a:spLocks noRot="1" noChangeAspect="1" noMove="1" noResize="1" noEditPoints="1" noAdjustHandles="1" noChangeArrowheads="1" noChangeShapeType="1" noTextEdit="1"/>
              </p:cNvSpPr>
              <p:nvPr/>
            </p:nvSpPr>
            <p:spPr>
              <a:xfrm>
                <a:off x="5560501" y="4107623"/>
                <a:ext cx="713592" cy="461665"/>
              </a:xfrm>
              <a:prstGeom prst="rect">
                <a:avLst/>
              </a:prstGeom>
              <a:blipFill rotWithShape="1">
                <a:blip r:embed="rId11" cstate="print"/>
                <a:stretch>
                  <a:fillRect b="-2632"/>
                </a:stretch>
              </a:blipFill>
            </p:spPr>
            <p:txBody>
              <a:bodyPr/>
              <a:lstStyle/>
              <a:p>
                <a:r>
                  <a:rPr lang="en-US">
                    <a:noFill/>
                  </a:rPr>
                  <a:t> </a:t>
                </a:r>
              </a:p>
            </p:txBody>
          </p:sp>
        </mc:Fallback>
      </mc:AlternateContent>
      <p:cxnSp>
        <p:nvCxnSpPr>
          <p:cNvPr id="89" name="Straight Arrow Connector 88"/>
          <p:cNvCxnSpPr/>
          <p:nvPr/>
        </p:nvCxnSpPr>
        <p:spPr>
          <a:xfrm>
            <a:off x="5560501" y="4612294"/>
            <a:ext cx="564845" cy="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51" name="Rectangle 50"/>
          <p:cNvSpPr/>
          <p:nvPr/>
        </p:nvSpPr>
        <p:spPr>
          <a:xfrm>
            <a:off x="1934333" y="2437391"/>
            <a:ext cx="830991" cy="808591"/>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cxnSp>
        <p:nvCxnSpPr>
          <p:cNvPr id="52" name="Straight Arrow Connector 51"/>
          <p:cNvCxnSpPr>
            <a:stCxn id="51" idx="0"/>
          </p:cNvCxnSpPr>
          <p:nvPr/>
        </p:nvCxnSpPr>
        <p:spPr>
          <a:xfrm flipV="1">
            <a:off x="2349829" y="1993543"/>
            <a:ext cx="3644" cy="443848"/>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p:nvPr/>
        </p:nvCxnSpPr>
        <p:spPr>
          <a:xfrm>
            <a:off x="2765324" y="2841686"/>
            <a:ext cx="564845" cy="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56" name="Rectangle 55"/>
          <p:cNvSpPr/>
          <p:nvPr/>
        </p:nvSpPr>
        <p:spPr>
          <a:xfrm>
            <a:off x="3330169" y="2441083"/>
            <a:ext cx="830991" cy="808591"/>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cxnSp>
        <p:nvCxnSpPr>
          <p:cNvPr id="57" name="Straight Arrow Connector 56"/>
          <p:cNvCxnSpPr>
            <a:stCxn id="56" idx="0"/>
          </p:cNvCxnSpPr>
          <p:nvPr/>
        </p:nvCxnSpPr>
        <p:spPr>
          <a:xfrm flipH="1" flipV="1">
            <a:off x="3737776" y="1994832"/>
            <a:ext cx="7889" cy="446251"/>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p:nvPr/>
        </p:nvCxnSpPr>
        <p:spPr>
          <a:xfrm>
            <a:off x="4161160" y="2845378"/>
            <a:ext cx="564845" cy="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61" name="Rectangle 60"/>
          <p:cNvSpPr/>
          <p:nvPr/>
        </p:nvSpPr>
        <p:spPr>
          <a:xfrm>
            <a:off x="4725865" y="2463321"/>
            <a:ext cx="830991" cy="808591"/>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cxnSp>
        <p:nvCxnSpPr>
          <p:cNvPr id="62" name="Straight Arrow Connector 61"/>
          <p:cNvCxnSpPr>
            <a:stCxn id="61" idx="0"/>
          </p:cNvCxnSpPr>
          <p:nvPr/>
        </p:nvCxnSpPr>
        <p:spPr>
          <a:xfrm flipH="1" flipV="1">
            <a:off x="5131817" y="1993543"/>
            <a:ext cx="9544" cy="469778"/>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p:nvPr/>
        </p:nvCxnSpPr>
        <p:spPr>
          <a:xfrm>
            <a:off x="5556856" y="2867616"/>
            <a:ext cx="564845" cy="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7" name="Rectangle 66"/>
              <p:cNvSpPr/>
              <p:nvPr/>
            </p:nvSpPr>
            <p:spPr>
              <a:xfrm>
                <a:off x="2367595" y="3089721"/>
                <a:ext cx="702564"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a:rPr>
                            <m:t>𝑥</m:t>
                          </m:r>
                        </m:e>
                        <m:sub>
                          <m:r>
                            <a:rPr lang="en-US" sz="2400" b="0" i="1" smtClean="0">
                              <a:latin typeface="Cambria Math"/>
                            </a:rPr>
                            <m:t>00</m:t>
                          </m:r>
                        </m:sub>
                      </m:sSub>
                    </m:oMath>
                  </m:oMathPara>
                </a14:m>
                <a:endParaRPr lang="en-US" sz="2400" dirty="0"/>
              </a:p>
            </p:txBody>
          </p:sp>
        </mc:Choice>
        <mc:Fallback xmlns="">
          <p:sp>
            <p:nvSpPr>
              <p:cNvPr id="67" name="Rectangle 66"/>
              <p:cNvSpPr>
                <a:spLocks noRot="1" noChangeAspect="1" noMove="1" noResize="1" noEditPoints="1" noAdjustHandles="1" noChangeArrowheads="1" noChangeShapeType="1" noTextEdit="1"/>
              </p:cNvSpPr>
              <p:nvPr/>
            </p:nvSpPr>
            <p:spPr>
              <a:xfrm>
                <a:off x="2367595" y="3089721"/>
                <a:ext cx="702564" cy="461665"/>
              </a:xfrm>
              <a:prstGeom prst="rect">
                <a:avLst/>
              </a:prstGeom>
              <a:blipFill rotWithShape="1">
                <a:blip r:embed="rId12" cstate="print"/>
                <a:stretch>
                  <a:fillRect b="-26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Rectangle 67"/>
              <p:cNvSpPr/>
              <p:nvPr/>
            </p:nvSpPr>
            <p:spPr>
              <a:xfrm>
                <a:off x="3774873" y="3128591"/>
                <a:ext cx="702564"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a:rPr>
                            <m:t>𝑥</m:t>
                          </m:r>
                        </m:e>
                        <m:sub>
                          <m:r>
                            <a:rPr lang="en-US" sz="2400" b="0" i="1" smtClean="0">
                              <a:latin typeface="Cambria Math"/>
                            </a:rPr>
                            <m:t>01</m:t>
                          </m:r>
                        </m:sub>
                      </m:sSub>
                    </m:oMath>
                  </m:oMathPara>
                </a14:m>
                <a:endParaRPr lang="en-US" sz="2400" dirty="0"/>
              </a:p>
            </p:txBody>
          </p:sp>
        </mc:Choice>
        <mc:Fallback xmlns="">
          <p:sp>
            <p:nvSpPr>
              <p:cNvPr id="68" name="Rectangle 67"/>
              <p:cNvSpPr>
                <a:spLocks noRot="1" noChangeAspect="1" noMove="1" noResize="1" noEditPoints="1" noAdjustHandles="1" noChangeArrowheads="1" noChangeShapeType="1" noTextEdit="1"/>
              </p:cNvSpPr>
              <p:nvPr/>
            </p:nvSpPr>
            <p:spPr>
              <a:xfrm>
                <a:off x="3774873" y="3128591"/>
                <a:ext cx="702564" cy="461665"/>
              </a:xfrm>
              <a:prstGeom prst="rect">
                <a:avLst/>
              </a:prstGeom>
              <a:blipFill rotWithShape="1">
                <a:blip r:embed="rId13" cstate="print"/>
                <a:stretch>
                  <a:fillRect b="-26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6" name="Rectangle 75"/>
              <p:cNvSpPr/>
              <p:nvPr/>
            </p:nvSpPr>
            <p:spPr>
              <a:xfrm>
                <a:off x="5159127" y="3089721"/>
                <a:ext cx="702564"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a:rPr>
                            <m:t>𝑥</m:t>
                          </m:r>
                        </m:e>
                        <m:sub>
                          <m:r>
                            <a:rPr lang="en-US" sz="2400" b="0" i="1" smtClean="0">
                              <a:latin typeface="Cambria Math"/>
                            </a:rPr>
                            <m:t>02</m:t>
                          </m:r>
                        </m:sub>
                      </m:sSub>
                    </m:oMath>
                  </m:oMathPara>
                </a14:m>
                <a:endParaRPr lang="en-US" sz="2400" dirty="0"/>
              </a:p>
            </p:txBody>
          </p:sp>
        </mc:Choice>
        <mc:Fallback xmlns="">
          <p:sp>
            <p:nvSpPr>
              <p:cNvPr id="76" name="Rectangle 75"/>
              <p:cNvSpPr>
                <a:spLocks noRot="1" noChangeAspect="1" noMove="1" noResize="1" noEditPoints="1" noAdjustHandles="1" noChangeArrowheads="1" noChangeShapeType="1" noTextEdit="1"/>
              </p:cNvSpPr>
              <p:nvPr/>
            </p:nvSpPr>
            <p:spPr>
              <a:xfrm>
                <a:off x="5159127" y="3089721"/>
                <a:ext cx="702564" cy="461665"/>
              </a:xfrm>
              <a:prstGeom prst="rect">
                <a:avLst/>
              </a:prstGeom>
              <a:blipFill rotWithShape="1">
                <a:blip r:embed="rId14" cstate="print"/>
                <a:stretch>
                  <a:fillRect b="-26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7" name="Rectangle 76"/>
              <p:cNvSpPr/>
              <p:nvPr/>
            </p:nvSpPr>
            <p:spPr>
              <a:xfrm>
                <a:off x="2367595" y="1955962"/>
                <a:ext cx="69717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a:rPr>
                            <m:t>𝑦</m:t>
                          </m:r>
                        </m:e>
                        <m:sub>
                          <m:r>
                            <a:rPr lang="en-US" sz="2400" b="0" i="1" smtClean="0">
                              <a:latin typeface="Cambria Math"/>
                            </a:rPr>
                            <m:t>10</m:t>
                          </m:r>
                        </m:sub>
                      </m:sSub>
                    </m:oMath>
                  </m:oMathPara>
                </a14:m>
                <a:endParaRPr lang="en-US" sz="2400" dirty="0"/>
              </a:p>
            </p:txBody>
          </p:sp>
        </mc:Choice>
        <mc:Fallback xmlns="">
          <p:sp>
            <p:nvSpPr>
              <p:cNvPr id="77" name="Rectangle 76"/>
              <p:cNvSpPr>
                <a:spLocks noRot="1" noChangeAspect="1" noMove="1" noResize="1" noEditPoints="1" noAdjustHandles="1" noChangeArrowheads="1" noChangeShapeType="1" noTextEdit="1"/>
              </p:cNvSpPr>
              <p:nvPr/>
            </p:nvSpPr>
            <p:spPr>
              <a:xfrm>
                <a:off x="2367595" y="1955962"/>
                <a:ext cx="697179" cy="461665"/>
              </a:xfrm>
              <a:prstGeom prst="rect">
                <a:avLst/>
              </a:prstGeom>
              <a:blipFill rotWithShape="1">
                <a:blip r:embed="rId15" cstate="print"/>
                <a:stretch>
                  <a:fillRect b="-1184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8" name="Rectangle 77"/>
              <p:cNvSpPr/>
              <p:nvPr/>
            </p:nvSpPr>
            <p:spPr>
              <a:xfrm>
                <a:off x="3774873" y="1994832"/>
                <a:ext cx="69717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a:rPr>
                            <m:t>𝑦</m:t>
                          </m:r>
                        </m:e>
                        <m:sub>
                          <m:r>
                            <a:rPr lang="en-US" sz="2400" b="0" i="1" smtClean="0">
                              <a:latin typeface="Cambria Math"/>
                            </a:rPr>
                            <m:t>11</m:t>
                          </m:r>
                        </m:sub>
                      </m:sSub>
                    </m:oMath>
                  </m:oMathPara>
                </a14:m>
                <a:endParaRPr lang="en-US" sz="2400" dirty="0"/>
              </a:p>
            </p:txBody>
          </p:sp>
        </mc:Choice>
        <mc:Fallback xmlns="">
          <p:sp>
            <p:nvSpPr>
              <p:cNvPr id="78" name="Rectangle 77"/>
              <p:cNvSpPr>
                <a:spLocks noRot="1" noChangeAspect="1" noMove="1" noResize="1" noEditPoints="1" noAdjustHandles="1" noChangeArrowheads="1" noChangeShapeType="1" noTextEdit="1"/>
              </p:cNvSpPr>
              <p:nvPr/>
            </p:nvSpPr>
            <p:spPr>
              <a:xfrm>
                <a:off x="3774873" y="1994832"/>
                <a:ext cx="697179" cy="461665"/>
              </a:xfrm>
              <a:prstGeom prst="rect">
                <a:avLst/>
              </a:prstGeom>
              <a:blipFill rotWithShape="1">
                <a:blip r:embed="rId16" cstate="print"/>
                <a:stretch>
                  <a:fillRect b="-1184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9" name="Rectangle 78"/>
              <p:cNvSpPr/>
              <p:nvPr/>
            </p:nvSpPr>
            <p:spPr>
              <a:xfrm>
                <a:off x="5159127" y="1955962"/>
                <a:ext cx="69717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a:rPr>
                            <m:t>𝑦</m:t>
                          </m:r>
                        </m:e>
                        <m:sub>
                          <m:r>
                            <a:rPr lang="en-US" sz="2400" b="0" i="1" smtClean="0">
                              <a:latin typeface="Cambria Math"/>
                            </a:rPr>
                            <m:t>12</m:t>
                          </m:r>
                        </m:sub>
                      </m:sSub>
                    </m:oMath>
                  </m:oMathPara>
                </a14:m>
                <a:endParaRPr lang="en-US" sz="2400" dirty="0"/>
              </a:p>
            </p:txBody>
          </p:sp>
        </mc:Choice>
        <mc:Fallback xmlns="">
          <p:sp>
            <p:nvSpPr>
              <p:cNvPr id="79" name="Rectangle 78"/>
              <p:cNvSpPr>
                <a:spLocks noRot="1" noChangeAspect="1" noMove="1" noResize="1" noEditPoints="1" noAdjustHandles="1" noChangeArrowheads="1" noChangeShapeType="1" noTextEdit="1"/>
              </p:cNvSpPr>
              <p:nvPr/>
            </p:nvSpPr>
            <p:spPr>
              <a:xfrm>
                <a:off x="5159127" y="1955962"/>
                <a:ext cx="697179" cy="461665"/>
              </a:xfrm>
              <a:prstGeom prst="rect">
                <a:avLst/>
              </a:prstGeom>
              <a:blipFill rotWithShape="1">
                <a:blip r:embed="rId17" cstate="print"/>
                <a:stretch>
                  <a:fillRect b="-1184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0" name="Rectangle 79"/>
              <p:cNvSpPr/>
              <p:nvPr/>
            </p:nvSpPr>
            <p:spPr>
              <a:xfrm>
                <a:off x="2710184" y="2360965"/>
                <a:ext cx="706475"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a:rPr>
                            <m:t>h</m:t>
                          </m:r>
                        </m:e>
                        <m:sub>
                          <m:r>
                            <a:rPr lang="en-US" sz="2400" b="0" i="1" smtClean="0">
                              <a:latin typeface="Cambria Math"/>
                            </a:rPr>
                            <m:t>10</m:t>
                          </m:r>
                        </m:sub>
                      </m:sSub>
                    </m:oMath>
                  </m:oMathPara>
                </a14:m>
                <a:endParaRPr lang="en-US" sz="2400" dirty="0"/>
              </a:p>
            </p:txBody>
          </p:sp>
        </mc:Choice>
        <mc:Fallback xmlns="">
          <p:sp>
            <p:nvSpPr>
              <p:cNvPr id="80" name="Rectangle 79"/>
              <p:cNvSpPr>
                <a:spLocks noRot="1" noChangeAspect="1" noMove="1" noResize="1" noEditPoints="1" noAdjustHandles="1" noChangeArrowheads="1" noChangeShapeType="1" noTextEdit="1"/>
              </p:cNvSpPr>
              <p:nvPr/>
            </p:nvSpPr>
            <p:spPr>
              <a:xfrm>
                <a:off x="2710184" y="2360965"/>
                <a:ext cx="706475" cy="461665"/>
              </a:xfrm>
              <a:prstGeom prst="rect">
                <a:avLst/>
              </a:prstGeom>
              <a:blipFill rotWithShape="1">
                <a:blip r:embed="rId18" cstate="print"/>
                <a:stretch>
                  <a:fillRect b="-26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2" name="Rectangle 81"/>
              <p:cNvSpPr/>
              <p:nvPr/>
            </p:nvSpPr>
            <p:spPr>
              <a:xfrm>
                <a:off x="4109957" y="2380021"/>
                <a:ext cx="706475"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a:rPr>
                            <m:t>h</m:t>
                          </m:r>
                        </m:e>
                        <m:sub>
                          <m:r>
                            <a:rPr lang="en-US" sz="2400" b="0" i="1" smtClean="0">
                              <a:latin typeface="Cambria Math"/>
                            </a:rPr>
                            <m:t>11</m:t>
                          </m:r>
                        </m:sub>
                      </m:sSub>
                    </m:oMath>
                  </m:oMathPara>
                </a14:m>
                <a:endParaRPr lang="en-US" sz="2400" dirty="0"/>
              </a:p>
            </p:txBody>
          </p:sp>
        </mc:Choice>
        <mc:Fallback xmlns="">
          <p:sp>
            <p:nvSpPr>
              <p:cNvPr id="82" name="Rectangle 81"/>
              <p:cNvSpPr>
                <a:spLocks noRot="1" noChangeAspect="1" noMove="1" noResize="1" noEditPoints="1" noAdjustHandles="1" noChangeArrowheads="1" noChangeShapeType="1" noTextEdit="1"/>
              </p:cNvSpPr>
              <p:nvPr/>
            </p:nvSpPr>
            <p:spPr>
              <a:xfrm>
                <a:off x="4109957" y="2380021"/>
                <a:ext cx="706475" cy="461665"/>
              </a:xfrm>
              <a:prstGeom prst="rect">
                <a:avLst/>
              </a:prstGeom>
              <a:blipFill rotWithShape="1">
                <a:blip r:embed="rId19" cstate="print"/>
                <a:stretch>
                  <a:fillRect b="-26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3" name="Rectangle 92"/>
              <p:cNvSpPr/>
              <p:nvPr/>
            </p:nvSpPr>
            <p:spPr>
              <a:xfrm>
                <a:off x="5510409" y="2360252"/>
                <a:ext cx="706475"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a:rPr>
                            <m:t>h</m:t>
                          </m:r>
                        </m:e>
                        <m:sub>
                          <m:r>
                            <a:rPr lang="en-US" sz="2400" b="0" i="1" smtClean="0">
                              <a:latin typeface="Cambria Math"/>
                            </a:rPr>
                            <m:t>12</m:t>
                          </m:r>
                        </m:sub>
                      </m:sSub>
                    </m:oMath>
                  </m:oMathPara>
                </a14:m>
                <a:endParaRPr lang="en-US" sz="2400" dirty="0"/>
              </a:p>
            </p:txBody>
          </p:sp>
        </mc:Choice>
        <mc:Fallback xmlns="">
          <p:sp>
            <p:nvSpPr>
              <p:cNvPr id="93" name="Rectangle 92"/>
              <p:cNvSpPr>
                <a:spLocks noRot="1" noChangeAspect="1" noMove="1" noResize="1" noEditPoints="1" noAdjustHandles="1" noChangeArrowheads="1" noChangeShapeType="1" noTextEdit="1"/>
              </p:cNvSpPr>
              <p:nvPr/>
            </p:nvSpPr>
            <p:spPr>
              <a:xfrm>
                <a:off x="5510409" y="2360252"/>
                <a:ext cx="706475" cy="461665"/>
              </a:xfrm>
              <a:prstGeom prst="rect">
                <a:avLst/>
              </a:prstGeom>
              <a:blipFill rotWithShape="1">
                <a:blip r:embed="rId20" cstate="print"/>
                <a:stretch>
                  <a:fillRect b="-2632"/>
                </a:stretch>
              </a:blipFill>
            </p:spPr>
            <p:txBody>
              <a:bodyPr/>
              <a:lstStyle/>
              <a:p>
                <a:r>
                  <a:rPr lang="en-US">
                    <a:noFill/>
                  </a:rPr>
                  <a:t> </a:t>
                </a:r>
              </a:p>
            </p:txBody>
          </p:sp>
        </mc:Fallback>
      </mc:AlternateContent>
      <p:sp>
        <p:nvSpPr>
          <p:cNvPr id="20" name="Right Arrow 19"/>
          <p:cNvSpPr/>
          <p:nvPr/>
        </p:nvSpPr>
        <p:spPr>
          <a:xfrm>
            <a:off x="2913693" y="5807108"/>
            <a:ext cx="1745025" cy="362857"/>
          </a:xfrm>
          <a:prstGeom prst="rightArrow">
            <a:avLst/>
          </a:prstGeom>
          <a:solidFill>
            <a:srgbClr val="84B5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p:cNvSpPr txBox="1"/>
          <p:nvPr/>
        </p:nvSpPr>
        <p:spPr>
          <a:xfrm>
            <a:off x="1928072" y="5732052"/>
            <a:ext cx="857735" cy="461665"/>
          </a:xfrm>
          <a:prstGeom prst="rect">
            <a:avLst/>
          </a:prstGeom>
          <a:noFill/>
        </p:spPr>
        <p:txBody>
          <a:bodyPr wrap="none" rtlCol="0">
            <a:spAutoFit/>
          </a:bodyPr>
          <a:lstStyle/>
          <a:p>
            <a:r>
              <a:rPr lang="en-US" sz="2400" dirty="0"/>
              <a:t>Time</a:t>
            </a:r>
          </a:p>
        </p:txBody>
      </p:sp>
      <p:sp>
        <p:nvSpPr>
          <p:cNvPr id="94" name="Right Arrow 93"/>
          <p:cNvSpPr/>
          <p:nvPr/>
        </p:nvSpPr>
        <p:spPr>
          <a:xfrm rot="16200000">
            <a:off x="752053" y="2846585"/>
            <a:ext cx="1255747" cy="362857"/>
          </a:xfrm>
          <a:prstGeom prst="rightArrow">
            <a:avLst/>
          </a:prstGeom>
          <a:solidFill>
            <a:srgbClr val="84B5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TextBox 94"/>
          <p:cNvSpPr txBox="1"/>
          <p:nvPr/>
        </p:nvSpPr>
        <p:spPr>
          <a:xfrm>
            <a:off x="123312" y="3729906"/>
            <a:ext cx="1725152" cy="1569660"/>
          </a:xfrm>
          <a:prstGeom prst="rect">
            <a:avLst/>
          </a:prstGeom>
          <a:noFill/>
        </p:spPr>
        <p:txBody>
          <a:bodyPr wrap="none" rtlCol="0">
            <a:spAutoFit/>
          </a:bodyPr>
          <a:lstStyle/>
          <a:p>
            <a:r>
              <a:rPr lang="en-US" sz="2400" dirty="0"/>
              <a:t>Abstraction</a:t>
            </a:r>
          </a:p>
          <a:p>
            <a:pPr marL="342900" indent="-342900">
              <a:buFontTx/>
              <a:buChar char="-"/>
            </a:pPr>
            <a:r>
              <a:rPr lang="en-US" sz="2400" dirty="0"/>
              <a:t>Higher </a:t>
            </a:r>
            <a:br>
              <a:rPr lang="en-US" sz="2400" dirty="0"/>
            </a:br>
            <a:r>
              <a:rPr lang="en-US" sz="2400" dirty="0"/>
              <a:t>level </a:t>
            </a:r>
            <a:br>
              <a:rPr lang="en-US" sz="2400" dirty="0"/>
            </a:br>
            <a:r>
              <a:rPr lang="en-US" sz="2400" dirty="0"/>
              <a:t>features</a:t>
            </a:r>
          </a:p>
        </p:txBody>
      </p:sp>
      <p:sp>
        <p:nvSpPr>
          <p:cNvPr id="2" name="TextBox 1"/>
          <p:cNvSpPr txBox="1"/>
          <p:nvPr/>
        </p:nvSpPr>
        <p:spPr>
          <a:xfrm>
            <a:off x="6764494" y="2544450"/>
            <a:ext cx="2441181" cy="830997"/>
          </a:xfrm>
          <a:prstGeom prst="rect">
            <a:avLst/>
          </a:prstGeom>
          <a:noFill/>
        </p:spPr>
        <p:txBody>
          <a:bodyPr wrap="none" rtlCol="0">
            <a:spAutoFit/>
          </a:bodyPr>
          <a:lstStyle/>
          <a:p>
            <a:r>
              <a:rPr lang="en-US" sz="2400" dirty="0"/>
              <a:t>Same parameters </a:t>
            </a:r>
            <a:br>
              <a:rPr lang="en-US" sz="2400" dirty="0"/>
            </a:br>
            <a:r>
              <a:rPr lang="en-US" sz="2400" dirty="0"/>
              <a:t>at this level </a:t>
            </a:r>
          </a:p>
        </p:txBody>
      </p:sp>
      <p:sp>
        <p:nvSpPr>
          <p:cNvPr id="49" name="TextBox 48"/>
          <p:cNvSpPr txBox="1"/>
          <p:nvPr/>
        </p:nvSpPr>
        <p:spPr>
          <a:xfrm>
            <a:off x="6764493" y="4266890"/>
            <a:ext cx="2441181" cy="830997"/>
          </a:xfrm>
          <a:prstGeom prst="rect">
            <a:avLst/>
          </a:prstGeom>
          <a:noFill/>
        </p:spPr>
        <p:txBody>
          <a:bodyPr wrap="none" rtlCol="0">
            <a:spAutoFit/>
          </a:bodyPr>
          <a:lstStyle/>
          <a:p>
            <a:r>
              <a:rPr lang="en-US" sz="2400" dirty="0"/>
              <a:t>Same parameters </a:t>
            </a:r>
            <a:br>
              <a:rPr lang="en-US" sz="2400" dirty="0"/>
            </a:br>
            <a:r>
              <a:rPr lang="en-US" sz="2400" dirty="0"/>
              <a:t>at this level </a:t>
            </a:r>
          </a:p>
        </p:txBody>
      </p:sp>
      <p:sp>
        <p:nvSpPr>
          <p:cNvPr id="50" name="Right Arrow 49"/>
          <p:cNvSpPr/>
          <p:nvPr/>
        </p:nvSpPr>
        <p:spPr>
          <a:xfrm rot="10800000">
            <a:off x="6322271" y="2660257"/>
            <a:ext cx="351789" cy="362857"/>
          </a:xfrm>
          <a:prstGeom prst="right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ight Arrow 52"/>
          <p:cNvSpPr/>
          <p:nvPr/>
        </p:nvSpPr>
        <p:spPr>
          <a:xfrm rot="10800000">
            <a:off x="6322271" y="4408627"/>
            <a:ext cx="351789" cy="362857"/>
          </a:xfrm>
          <a:prstGeom prst="right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rot="5400000">
            <a:off x="7429056" y="3187460"/>
            <a:ext cx="607859" cy="1015663"/>
          </a:xfrm>
          <a:prstGeom prst="rect">
            <a:avLst/>
          </a:prstGeom>
          <a:noFill/>
        </p:spPr>
        <p:txBody>
          <a:bodyPr wrap="none" rtlCol="0">
            <a:spAutoFit/>
          </a:bodyPr>
          <a:lstStyle/>
          <a:p>
            <a:r>
              <a:rPr lang="en-US" sz="6000" b="1" dirty="0">
                <a:sym typeface="Symbol"/>
              </a:rPr>
              <a:t></a:t>
            </a:r>
            <a:endParaRPr lang="en-US" sz="6000" b="1" dirty="0"/>
          </a:p>
        </p:txBody>
      </p:sp>
    </p:spTree>
    <p:extLst>
      <p:ext uri="{BB962C8B-B14F-4D97-AF65-F5344CB8AC3E}">
        <p14:creationId xmlns:p14="http://schemas.microsoft.com/office/powerpoint/2010/main" val="146464572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4289" name="Rectangle 1"/>
          <p:cNvSpPr>
            <a:spLocks noChangeArrowheads="1"/>
          </p:cNvSpPr>
          <p:nvPr/>
        </p:nvSpPr>
        <p:spPr bwMode="auto">
          <a:xfrm>
            <a:off x="0" y="-559947"/>
            <a:ext cx="9144000" cy="7506825"/>
          </a:xfrm>
          <a:prstGeom prst="rect">
            <a:avLst/>
          </a:prstGeom>
          <a:solidFill>
            <a:srgbClr val="FFFFFF"/>
          </a:solidFill>
          <a:ln w="9525">
            <a:noFill/>
            <a:miter lim="800000"/>
            <a:headEnd/>
            <a:tailEnd/>
          </a:ln>
          <a:effectLst/>
        </p:spPr>
        <p:txBody>
          <a:bodyPr vert="horz" wrap="square" lIns="0" tIns="0" rIns="0" bIns="119025"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7200" b="0" i="0" u="none" strike="noStrike" cap="none" normalizeH="0" baseline="0" dirty="0">
                <a:ln>
                  <a:noFill/>
                </a:ln>
                <a:solidFill>
                  <a:srgbClr val="FF0000"/>
                </a:solidFill>
                <a:effectLst/>
                <a:latin typeface="Lora"/>
                <a:cs typeface="Arial" pitchFamily="34" charset="0"/>
              </a:rPr>
              <a:t>Training RNNs</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4000" b="0" i="0" u="none" strike="noStrike" cap="none" normalizeH="0" baseline="0" dirty="0">
              <a:ln>
                <a:noFill/>
              </a:ln>
              <a:solidFill>
                <a:srgbClr val="FF0000"/>
              </a:solidFill>
              <a:effectLst/>
              <a:latin typeface="Lora"/>
              <a:cs typeface="Arial" pitchFamily="34" charset="0"/>
            </a:endParaRPr>
          </a:p>
          <a:p>
            <a:pPr lvl="0" eaLnBrk="0" fontAlgn="base" hangingPunct="0">
              <a:spcBef>
                <a:spcPct val="0"/>
              </a:spcBef>
              <a:spcAft>
                <a:spcPct val="0"/>
              </a:spcAft>
            </a:pPr>
            <a:r>
              <a:rPr kumimoji="0" lang="en-US" sz="2400" b="0" i="0" u="none" strike="noStrike" cap="none" normalizeH="0" baseline="0" dirty="0">
                <a:ln>
                  <a:noFill/>
                </a:ln>
                <a:solidFill>
                  <a:srgbClr val="333333"/>
                </a:solidFill>
                <a:effectLst/>
                <a:latin typeface="Lora"/>
                <a:cs typeface="Arial" pitchFamily="34" charset="0"/>
              </a:rPr>
              <a:t> RNN training  is similar to training a traditional Neural Network. using the </a:t>
            </a:r>
            <a:r>
              <a:rPr kumimoji="0" lang="en-US" sz="2400" b="0" i="0" u="none" strike="noStrike" cap="none" normalizeH="0" baseline="0" dirty="0" err="1">
                <a:ln>
                  <a:noFill/>
                </a:ln>
                <a:solidFill>
                  <a:srgbClr val="FF0000"/>
                </a:solidFill>
                <a:effectLst/>
                <a:latin typeface="Lora"/>
                <a:cs typeface="Arial" pitchFamily="34" charset="0"/>
              </a:rPr>
              <a:t>backpropagation</a:t>
            </a:r>
            <a:r>
              <a:rPr kumimoji="0" lang="en-US" sz="2400" b="0" i="0" u="none" strike="noStrike" cap="none" normalizeH="0" baseline="0" dirty="0">
                <a:ln>
                  <a:noFill/>
                </a:ln>
                <a:solidFill>
                  <a:srgbClr val="FF0000"/>
                </a:solidFill>
                <a:effectLst/>
                <a:latin typeface="Lora"/>
                <a:cs typeface="Arial" pitchFamily="34" charset="0"/>
              </a:rPr>
              <a:t> algorithm</a:t>
            </a:r>
            <a:r>
              <a:rPr kumimoji="0" lang="en-US" sz="2400" b="0" i="0" u="none" strike="noStrike" cap="none" normalizeH="0" baseline="0" dirty="0">
                <a:ln>
                  <a:noFill/>
                </a:ln>
                <a:solidFill>
                  <a:srgbClr val="333333"/>
                </a:solidFill>
                <a:effectLst/>
                <a:latin typeface="Lora"/>
                <a:cs typeface="Arial" pitchFamily="34" charset="0"/>
              </a:rPr>
              <a:t>, but with a little twist. </a:t>
            </a:r>
          </a:p>
          <a:p>
            <a:pPr lvl="0" eaLnBrk="0" fontAlgn="base" hangingPunct="0">
              <a:spcBef>
                <a:spcPct val="0"/>
              </a:spcBef>
              <a:spcAft>
                <a:spcPct val="0"/>
              </a:spcAft>
            </a:pPr>
            <a:r>
              <a:rPr lang="en-US" sz="2400" dirty="0"/>
              <a:t>“Vanilla" refers to the name given to the standard </a:t>
            </a:r>
            <a:r>
              <a:rPr lang="en-US" sz="2400" dirty="0" err="1"/>
              <a:t>backpropagation</a:t>
            </a:r>
            <a:r>
              <a:rPr lang="en-US" sz="2400" dirty="0"/>
              <a:t> algorithm. </a:t>
            </a:r>
            <a:br>
              <a:rPr lang="en-US" sz="2400" dirty="0"/>
            </a:br>
            <a:endParaRPr kumimoji="0" lang="en-US" sz="2400" b="0" i="0" u="none" strike="noStrike" cap="none" normalizeH="0" baseline="0" dirty="0">
              <a:ln>
                <a:noFill/>
              </a:ln>
              <a:solidFill>
                <a:srgbClr val="333333"/>
              </a:solidFill>
              <a:effectLst/>
              <a:latin typeface="Lora"/>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sz="2400" dirty="0">
              <a:solidFill>
                <a:srgbClr val="333333"/>
              </a:solidFill>
              <a:latin typeface="Lora"/>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rgbClr val="333333"/>
                </a:solidFill>
                <a:effectLst/>
                <a:latin typeface="Lora"/>
                <a:cs typeface="Arial" pitchFamily="34" charset="0"/>
              </a:rPr>
              <a:t>Because the parameters are shared by all time steps in the network, the </a:t>
            </a:r>
            <a:r>
              <a:rPr kumimoji="0" lang="en-US" sz="2400" b="0" i="0" u="none" strike="noStrike" cap="none" normalizeH="0" baseline="0" dirty="0">
                <a:ln>
                  <a:noFill/>
                </a:ln>
                <a:solidFill>
                  <a:srgbClr val="FF0000"/>
                </a:solidFill>
                <a:effectLst/>
                <a:latin typeface="Lora"/>
                <a:cs typeface="Arial" pitchFamily="34" charset="0"/>
              </a:rPr>
              <a:t>gradient at each output depends not only on the calculations of the current time step, but also the previous time steps. </a:t>
            </a:r>
          </a:p>
          <a:p>
            <a:pPr marL="0" marR="0" lvl="0" indent="0" algn="l" defTabSz="914400" rtl="0" eaLnBrk="0" fontAlgn="base" latinLnBrk="0" hangingPunct="0">
              <a:lnSpc>
                <a:spcPct val="100000"/>
              </a:lnSpc>
              <a:spcBef>
                <a:spcPct val="0"/>
              </a:spcBef>
              <a:spcAft>
                <a:spcPct val="0"/>
              </a:spcAft>
              <a:buClrTx/>
              <a:buSzTx/>
              <a:buFontTx/>
              <a:buNone/>
              <a:tabLst/>
            </a:pPr>
            <a:endParaRPr lang="en-US" sz="2400" dirty="0">
              <a:solidFill>
                <a:srgbClr val="333333"/>
              </a:solidFill>
              <a:latin typeface="Lora"/>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rgbClr val="333333"/>
                </a:solidFill>
                <a:effectLst/>
                <a:latin typeface="Lora"/>
                <a:cs typeface="Arial" pitchFamily="34" charset="0"/>
              </a:rPr>
              <a:t>gradient at t=4  would need to </a:t>
            </a:r>
            <a:r>
              <a:rPr kumimoji="0" lang="en-US" sz="2400" b="0" i="0" u="none" strike="noStrike" cap="none" normalizeH="0" baseline="0" dirty="0" err="1">
                <a:ln>
                  <a:noFill/>
                </a:ln>
                <a:solidFill>
                  <a:srgbClr val="333333"/>
                </a:solidFill>
                <a:effectLst/>
                <a:latin typeface="Lora"/>
                <a:cs typeface="Arial" pitchFamily="34" charset="0"/>
              </a:rPr>
              <a:t>backpropagate</a:t>
            </a:r>
            <a:r>
              <a:rPr kumimoji="0" lang="en-US" sz="2400" b="0" i="0" u="none" strike="noStrike" cap="none" normalizeH="0" baseline="0" dirty="0">
                <a:ln>
                  <a:noFill/>
                </a:ln>
                <a:solidFill>
                  <a:srgbClr val="333333"/>
                </a:solidFill>
                <a:effectLst/>
                <a:latin typeface="Lora"/>
                <a:cs typeface="Arial" pitchFamily="34" charset="0"/>
              </a:rPr>
              <a:t> 3 steps and sum up the gradients. </a:t>
            </a:r>
          </a:p>
          <a:p>
            <a:pPr marL="0" marR="0" lvl="0" indent="0" algn="l" defTabSz="914400" rtl="0" eaLnBrk="0" fontAlgn="base" latinLnBrk="0" hangingPunct="0">
              <a:lnSpc>
                <a:spcPct val="100000"/>
              </a:lnSpc>
              <a:spcBef>
                <a:spcPct val="0"/>
              </a:spcBef>
              <a:spcAft>
                <a:spcPct val="0"/>
              </a:spcAft>
              <a:buClrTx/>
              <a:buSzTx/>
              <a:buFontTx/>
              <a:buNone/>
              <a:tabLst/>
            </a:pPr>
            <a:endParaRPr lang="en-US" sz="2400" dirty="0">
              <a:solidFill>
                <a:srgbClr val="333333"/>
              </a:solidFill>
              <a:latin typeface="Lora"/>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rgbClr val="333333"/>
                </a:solidFill>
                <a:effectLst/>
                <a:latin typeface="Lora"/>
                <a:cs typeface="Arial" pitchFamily="34" charset="0"/>
              </a:rPr>
              <a:t>This is called </a:t>
            </a:r>
            <a:r>
              <a:rPr kumimoji="0" lang="en-US" sz="3200" b="0" i="0" u="none" strike="noStrike" cap="none" normalizeH="0" baseline="0" dirty="0" err="1">
                <a:ln>
                  <a:noFill/>
                </a:ln>
                <a:solidFill>
                  <a:srgbClr val="FF0000"/>
                </a:solidFill>
                <a:effectLst/>
                <a:latin typeface="Lora"/>
                <a:cs typeface="Arial" pitchFamily="34" charset="0"/>
              </a:rPr>
              <a:t>Backpropagation</a:t>
            </a:r>
            <a:r>
              <a:rPr kumimoji="0" lang="en-US" sz="3200" b="0" i="0" u="none" strike="noStrike" cap="none" normalizeH="0" baseline="0" dirty="0">
                <a:ln>
                  <a:noFill/>
                </a:ln>
                <a:solidFill>
                  <a:srgbClr val="FF0000"/>
                </a:solidFill>
                <a:effectLst/>
                <a:latin typeface="Lora"/>
                <a:cs typeface="Arial" pitchFamily="34" charset="0"/>
              </a:rPr>
              <a:t> Through Time (BPTT). </a:t>
            </a:r>
            <a:endParaRPr kumimoji="0" lang="en-US" sz="2400" b="0" i="0" u="none" strike="noStrike" cap="none" normalizeH="0" baseline="0" dirty="0">
              <a:ln>
                <a:noFill/>
              </a:ln>
              <a:solidFill>
                <a:srgbClr val="FF0000"/>
              </a:solidFill>
              <a:effectLst/>
              <a:latin typeface="Lora"/>
              <a:cs typeface="Arial"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24289">
                                            <p:bg/>
                                          </p:spTgt>
                                        </p:tgtEl>
                                        <p:attrNameLst>
                                          <p:attrName>style.visibility</p:attrName>
                                        </p:attrNameLst>
                                      </p:cBhvr>
                                      <p:to>
                                        <p:strVal val="visible"/>
                                      </p:to>
                                    </p:set>
                                    <p:anim calcmode="lin" valueType="num">
                                      <p:cBhvr additive="base">
                                        <p:cTn id="7" dur="500" fill="hold"/>
                                        <p:tgtEl>
                                          <p:spTgt spid="524289">
                                            <p:bg/>
                                          </p:spTgt>
                                        </p:tgtEl>
                                        <p:attrNameLst>
                                          <p:attrName>ppt_x</p:attrName>
                                        </p:attrNameLst>
                                      </p:cBhvr>
                                      <p:tavLst>
                                        <p:tav tm="0">
                                          <p:val>
                                            <p:strVal val="#ppt_x"/>
                                          </p:val>
                                        </p:tav>
                                        <p:tav tm="100000">
                                          <p:val>
                                            <p:strVal val="#ppt_x"/>
                                          </p:val>
                                        </p:tav>
                                      </p:tavLst>
                                    </p:anim>
                                    <p:anim calcmode="lin" valueType="num">
                                      <p:cBhvr additive="base">
                                        <p:cTn id="8" dur="500" fill="hold"/>
                                        <p:tgtEl>
                                          <p:spTgt spid="524289">
                                            <p:bg/>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24289">
                                            <p:txEl>
                                              <p:pRg st="0" end="0"/>
                                            </p:txEl>
                                          </p:spTgt>
                                        </p:tgtEl>
                                        <p:attrNameLst>
                                          <p:attrName>style.visibility</p:attrName>
                                        </p:attrNameLst>
                                      </p:cBhvr>
                                      <p:to>
                                        <p:strVal val="visible"/>
                                      </p:to>
                                    </p:set>
                                    <p:anim calcmode="lin" valueType="num">
                                      <p:cBhvr additive="base">
                                        <p:cTn id="13" dur="500" fill="hold"/>
                                        <p:tgtEl>
                                          <p:spTgt spid="524289">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2428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24289">
                                            <p:txEl>
                                              <p:pRg st="2" end="2"/>
                                            </p:txEl>
                                          </p:spTgt>
                                        </p:tgtEl>
                                        <p:attrNameLst>
                                          <p:attrName>style.visibility</p:attrName>
                                        </p:attrNameLst>
                                      </p:cBhvr>
                                      <p:to>
                                        <p:strVal val="visible"/>
                                      </p:to>
                                    </p:set>
                                    <p:anim calcmode="lin" valueType="num">
                                      <p:cBhvr additive="base">
                                        <p:cTn id="19" dur="500" fill="hold"/>
                                        <p:tgtEl>
                                          <p:spTgt spid="524289">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24289">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524289">
                                            <p:txEl>
                                              <p:pRg st="3" end="3"/>
                                            </p:txEl>
                                          </p:spTgt>
                                        </p:tgtEl>
                                        <p:attrNameLst>
                                          <p:attrName>style.visibility</p:attrName>
                                        </p:attrNameLst>
                                      </p:cBhvr>
                                      <p:to>
                                        <p:strVal val="visible"/>
                                      </p:to>
                                    </p:set>
                                    <p:anim calcmode="lin" valueType="num">
                                      <p:cBhvr additive="base">
                                        <p:cTn id="25" dur="500" fill="hold"/>
                                        <p:tgtEl>
                                          <p:spTgt spid="524289">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524289">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524289">
                                            <p:txEl>
                                              <p:pRg st="5" end="5"/>
                                            </p:txEl>
                                          </p:spTgt>
                                        </p:tgtEl>
                                        <p:attrNameLst>
                                          <p:attrName>style.visibility</p:attrName>
                                        </p:attrNameLst>
                                      </p:cBhvr>
                                      <p:to>
                                        <p:strVal val="visible"/>
                                      </p:to>
                                    </p:set>
                                    <p:anim calcmode="lin" valueType="num">
                                      <p:cBhvr additive="base">
                                        <p:cTn id="31" dur="500" fill="hold"/>
                                        <p:tgtEl>
                                          <p:spTgt spid="524289">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524289">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524289">
                                            <p:txEl>
                                              <p:pRg st="7" end="7"/>
                                            </p:txEl>
                                          </p:spTgt>
                                        </p:tgtEl>
                                        <p:attrNameLst>
                                          <p:attrName>style.visibility</p:attrName>
                                        </p:attrNameLst>
                                      </p:cBhvr>
                                      <p:to>
                                        <p:strVal val="visible"/>
                                      </p:to>
                                    </p:set>
                                    <p:anim calcmode="lin" valueType="num">
                                      <p:cBhvr additive="base">
                                        <p:cTn id="37" dur="500" fill="hold"/>
                                        <p:tgtEl>
                                          <p:spTgt spid="524289">
                                            <p:txEl>
                                              <p:pRg st="7" end="7"/>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524289">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524289">
                                            <p:txEl>
                                              <p:pRg st="9" end="9"/>
                                            </p:txEl>
                                          </p:spTgt>
                                        </p:tgtEl>
                                        <p:attrNameLst>
                                          <p:attrName>style.visibility</p:attrName>
                                        </p:attrNameLst>
                                      </p:cBhvr>
                                      <p:to>
                                        <p:strVal val="visible"/>
                                      </p:to>
                                    </p:set>
                                    <p:anim calcmode="lin" valueType="num">
                                      <p:cBhvr additive="base">
                                        <p:cTn id="43" dur="500" fill="hold"/>
                                        <p:tgtEl>
                                          <p:spTgt spid="524289">
                                            <p:txEl>
                                              <p:pRg st="9" end="9"/>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524289">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4289" grpId="0" build="p"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2"/>
          <p:cNvPicPr>
            <a:picLocks noChangeAspect="1" noChangeArrowheads="1"/>
          </p:cNvPicPr>
          <p:nvPr/>
        </p:nvPicPr>
        <p:blipFill>
          <a:blip r:embed="rId2" cstate="print"/>
          <a:srcRect/>
          <a:stretch>
            <a:fillRect/>
          </a:stretch>
        </p:blipFill>
        <p:spPr bwMode="auto">
          <a:xfrm>
            <a:off x="1" y="1366838"/>
            <a:ext cx="8458200" cy="4124325"/>
          </a:xfrm>
          <a:prstGeom prst="rect">
            <a:avLst/>
          </a:prstGeom>
          <a:noFill/>
          <a:ln w="9525">
            <a:noFill/>
            <a:miter lim="800000"/>
            <a:headEnd/>
            <a:tailEnd/>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0" y="0"/>
            <a:ext cx="9144000" cy="646331"/>
          </a:xfrm>
          <a:prstGeom prst="rect">
            <a:avLst/>
          </a:prstGeom>
          <a:noFill/>
        </p:spPr>
        <p:txBody>
          <a:bodyPr wrap="square" rtlCol="0">
            <a:spAutoFit/>
          </a:bodyPr>
          <a:lstStyle/>
          <a:p>
            <a:r>
              <a:rPr lang="en-US" sz="3600" dirty="0"/>
              <a:t>TRAINING A SIMPLE RECURRENT NETWORK</a:t>
            </a:r>
          </a:p>
        </p:txBody>
      </p:sp>
      <p:pic>
        <p:nvPicPr>
          <p:cNvPr id="520194" name="Picture 2"/>
          <p:cNvPicPr>
            <a:picLocks noChangeAspect="1" noChangeArrowheads="1"/>
          </p:cNvPicPr>
          <p:nvPr/>
        </p:nvPicPr>
        <p:blipFill>
          <a:blip r:embed="rId2" cstate="print"/>
          <a:srcRect/>
          <a:stretch>
            <a:fillRect/>
          </a:stretch>
        </p:blipFill>
        <p:spPr bwMode="auto">
          <a:xfrm>
            <a:off x="304800" y="2590800"/>
            <a:ext cx="6867525" cy="2133600"/>
          </a:xfrm>
          <a:prstGeom prst="rect">
            <a:avLst/>
          </a:prstGeom>
          <a:noFill/>
          <a:ln w="9525">
            <a:noFill/>
            <a:miter lim="800000"/>
            <a:headEnd/>
            <a:tailEnd/>
          </a:ln>
        </p:spPr>
      </p:pic>
      <p:pic>
        <p:nvPicPr>
          <p:cNvPr id="520195" name="Picture 3"/>
          <p:cNvPicPr>
            <a:picLocks noChangeAspect="1" noChangeArrowheads="1"/>
          </p:cNvPicPr>
          <p:nvPr/>
        </p:nvPicPr>
        <p:blipFill>
          <a:blip r:embed="rId3" cstate="print"/>
          <a:srcRect/>
          <a:stretch>
            <a:fillRect/>
          </a:stretch>
        </p:blipFill>
        <p:spPr bwMode="auto">
          <a:xfrm>
            <a:off x="2971800" y="5334000"/>
            <a:ext cx="3686175" cy="66675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20194"/>
                                        </p:tgtEl>
                                        <p:attrNameLst>
                                          <p:attrName>style.visibility</p:attrName>
                                        </p:attrNameLst>
                                      </p:cBhvr>
                                      <p:to>
                                        <p:strVal val="visible"/>
                                      </p:to>
                                    </p:set>
                                    <p:anim calcmode="lin" valueType="num">
                                      <p:cBhvr additive="base">
                                        <p:cTn id="13" dur="500" fill="hold"/>
                                        <p:tgtEl>
                                          <p:spTgt spid="520194"/>
                                        </p:tgtEl>
                                        <p:attrNameLst>
                                          <p:attrName>ppt_x</p:attrName>
                                        </p:attrNameLst>
                                      </p:cBhvr>
                                      <p:tavLst>
                                        <p:tav tm="0">
                                          <p:val>
                                            <p:strVal val="#ppt_x"/>
                                          </p:val>
                                        </p:tav>
                                        <p:tav tm="100000">
                                          <p:val>
                                            <p:strVal val="#ppt_x"/>
                                          </p:val>
                                        </p:tav>
                                      </p:tavLst>
                                    </p:anim>
                                    <p:anim calcmode="lin" valueType="num">
                                      <p:cBhvr additive="base">
                                        <p:cTn id="14" dur="500" fill="hold"/>
                                        <p:tgtEl>
                                          <p:spTgt spid="52019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20195"/>
                                        </p:tgtEl>
                                        <p:attrNameLst>
                                          <p:attrName>style.visibility</p:attrName>
                                        </p:attrNameLst>
                                      </p:cBhvr>
                                      <p:to>
                                        <p:strVal val="visible"/>
                                      </p:to>
                                    </p:set>
                                    <p:anim calcmode="lin" valueType="num">
                                      <p:cBhvr additive="base">
                                        <p:cTn id="19" dur="500" fill="hold"/>
                                        <p:tgtEl>
                                          <p:spTgt spid="520195"/>
                                        </p:tgtEl>
                                        <p:attrNameLst>
                                          <p:attrName>ppt_x</p:attrName>
                                        </p:attrNameLst>
                                      </p:cBhvr>
                                      <p:tavLst>
                                        <p:tav tm="0">
                                          <p:val>
                                            <p:strVal val="#ppt_x"/>
                                          </p:val>
                                        </p:tav>
                                        <p:tav tm="100000">
                                          <p:val>
                                            <p:strVal val="#ppt_x"/>
                                          </p:val>
                                        </p:tav>
                                      </p:tavLst>
                                    </p:anim>
                                    <p:anim calcmode="lin" valueType="num">
                                      <p:cBhvr additive="base">
                                        <p:cTn id="20" dur="500" fill="hold"/>
                                        <p:tgtEl>
                                          <p:spTgt spid="52019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600200"/>
            <a:ext cx="9144000" cy="2874633"/>
          </a:xfrm>
          <a:prstGeom prst="rect">
            <a:avLst/>
          </a:prstGeom>
        </p:spPr>
        <p:txBody>
          <a:bodyPr wrap="square">
            <a:spAutoFit/>
          </a:bodyPr>
          <a:lstStyle/>
          <a:p>
            <a:pPr marL="342900" lvl="0" indent="-342900">
              <a:spcBef>
                <a:spcPct val="20000"/>
              </a:spcBef>
              <a:defRPr/>
            </a:pPr>
            <a:r>
              <a:rPr lang="en-US" sz="4400" dirty="0">
                <a:solidFill>
                  <a:srgbClr val="FF0000"/>
                </a:solidFill>
              </a:rPr>
              <a:t>Back propagation through time(BPTT)</a:t>
            </a:r>
          </a:p>
          <a:p>
            <a:pPr marL="342900" lvl="0" indent="-342900">
              <a:spcBef>
                <a:spcPct val="20000"/>
              </a:spcBef>
              <a:buFont typeface="Arial" pitchFamily="34" charset="0"/>
              <a:buChar char="•"/>
              <a:defRPr/>
            </a:pPr>
            <a:endParaRPr lang="en-US" sz="4800" dirty="0">
              <a:solidFill>
                <a:srgbClr val="FF0000"/>
              </a:solidFill>
            </a:endParaRPr>
          </a:p>
          <a:p>
            <a:pPr marL="342900" indent="-342900">
              <a:spcBef>
                <a:spcPct val="20000"/>
              </a:spcBef>
              <a:buFont typeface="Arial" pitchFamily="34" charset="0"/>
              <a:buChar char="•"/>
              <a:defRPr/>
            </a:pPr>
            <a:r>
              <a:rPr lang="en-US" sz="3600" i="1" dirty="0">
                <a:solidFill>
                  <a:srgbClr val="00B050"/>
                </a:solidFill>
                <a:latin typeface="Arial" charset="0"/>
                <a:ea typeface="Arial" charset="0"/>
                <a:cs typeface="Arial" charset="0"/>
              </a:rPr>
              <a:t>Unfolding </a:t>
            </a:r>
            <a:r>
              <a:rPr lang="en-US" sz="3600" i="1" dirty="0">
                <a:latin typeface="Arial" charset="0"/>
                <a:ea typeface="Arial" charset="0"/>
                <a:cs typeface="Arial" charset="0"/>
              </a:rPr>
              <a:t>an RNN in time and using the extended version of </a:t>
            </a:r>
            <a:r>
              <a:rPr lang="en-US" sz="3600" i="1" dirty="0" err="1">
                <a:latin typeface="Arial" charset="0"/>
                <a:ea typeface="Arial" charset="0"/>
                <a:cs typeface="Arial" charset="0"/>
              </a:rPr>
              <a:t>backpropagation</a:t>
            </a:r>
            <a:r>
              <a:rPr lang="en-US" sz="3600" i="1" dirty="0">
                <a:latin typeface="Arial" charset="0"/>
                <a:ea typeface="Arial" charset="0"/>
                <a:cs typeface="Arial" charset="0"/>
              </a:rPr>
              <a:t>.</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86000" y="1028343"/>
            <a:ext cx="4572000" cy="4801314"/>
          </a:xfrm>
          <a:prstGeom prst="rect">
            <a:avLst/>
          </a:prstGeom>
        </p:spPr>
        <p:txBody>
          <a:bodyPr>
            <a:spAutoFit/>
          </a:bodyPr>
          <a:lstStyle/>
          <a:p>
            <a:r>
              <a:rPr lang="en-US" dirty="0"/>
              <a:t>RNNs are a type of artificial neural network that are able to recognize and predict sequences of data such as text, genomes, handwriting, spoken word, or numerical time series data. They have loops that allow a consistent flow of information and can work on sequences of arbitrary lengths.</a:t>
            </a:r>
          </a:p>
          <a:p>
            <a:r>
              <a:rPr lang="en-US" dirty="0"/>
              <a:t>Using an internal state (memory) to process a sequence of inputs, RNNs are already being used to solve a number of problems:</a:t>
            </a:r>
          </a:p>
          <a:p>
            <a:r>
              <a:rPr lang="en-US" dirty="0"/>
              <a:t>Language translation and modeling</a:t>
            </a:r>
          </a:p>
          <a:p>
            <a:r>
              <a:rPr lang="en-US" dirty="0"/>
              <a:t>Speech recognition</a:t>
            </a:r>
          </a:p>
          <a:p>
            <a:r>
              <a:rPr lang="en-US" dirty="0"/>
              <a:t>Image captioning</a:t>
            </a:r>
          </a:p>
          <a:p>
            <a:r>
              <a:rPr lang="en-US" dirty="0"/>
              <a:t>Time series data such as stock prices to tell you when to buy or sell</a:t>
            </a:r>
          </a:p>
          <a:p>
            <a:r>
              <a:rPr lang="en-US" dirty="0"/>
              <a:t>Autonomous driving systems to anticipate car trajectories and help avoid accidents.</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idx="1"/>
          </p:nvPr>
        </p:nvSpPr>
        <p:spPr>
          <a:xfrm>
            <a:off x="228600" y="228600"/>
            <a:ext cx="4040188" cy="639762"/>
          </a:xfrm>
        </p:spPr>
        <p:txBody>
          <a:bodyPr>
            <a:normAutofit fontScale="25000" lnSpcReduction="20000"/>
          </a:bodyPr>
          <a:lstStyle/>
          <a:p>
            <a:endParaRPr lang="en-US" dirty="0"/>
          </a:p>
          <a:p>
            <a:r>
              <a:rPr lang="en-US" sz="11200" dirty="0">
                <a:solidFill>
                  <a:srgbClr val="FF0000"/>
                </a:solidFill>
              </a:rPr>
              <a:t>General  BPA</a:t>
            </a:r>
          </a:p>
          <a:p>
            <a:endParaRPr lang="en-US" dirty="0"/>
          </a:p>
        </p:txBody>
      </p:sp>
      <p:sp>
        <p:nvSpPr>
          <p:cNvPr id="7" name="Content Placeholder 6"/>
          <p:cNvSpPr>
            <a:spLocks noGrp="1"/>
          </p:cNvSpPr>
          <p:nvPr>
            <p:ph sz="half" idx="2"/>
          </p:nvPr>
        </p:nvSpPr>
        <p:spPr>
          <a:xfrm>
            <a:off x="152400" y="1066800"/>
            <a:ext cx="4040188" cy="5791200"/>
          </a:xfrm>
        </p:spPr>
        <p:txBody>
          <a:bodyPr>
            <a:normAutofit fontScale="92500" lnSpcReduction="20000"/>
          </a:bodyPr>
          <a:lstStyle/>
          <a:p>
            <a:pPr fontAlgn="base"/>
            <a:r>
              <a:rPr lang="en-US" dirty="0"/>
              <a:t>Present a training input pattern and propagate it through the network to get an output.</a:t>
            </a:r>
          </a:p>
          <a:p>
            <a:pPr fontAlgn="base"/>
            <a:endParaRPr lang="en-US" dirty="0"/>
          </a:p>
          <a:p>
            <a:pPr fontAlgn="base"/>
            <a:r>
              <a:rPr lang="en-US" dirty="0"/>
              <a:t>Compare the predicted outputs to the expected outputs and calculate the error.</a:t>
            </a:r>
          </a:p>
          <a:p>
            <a:pPr fontAlgn="base"/>
            <a:endParaRPr lang="en-US" dirty="0"/>
          </a:p>
          <a:p>
            <a:pPr fontAlgn="base"/>
            <a:r>
              <a:rPr lang="en-US" dirty="0"/>
              <a:t>Calculate the derivatives of the error with respect to the network weights.</a:t>
            </a:r>
          </a:p>
          <a:p>
            <a:pPr fontAlgn="base"/>
            <a:endParaRPr lang="en-US" dirty="0"/>
          </a:p>
          <a:p>
            <a:pPr fontAlgn="base"/>
            <a:r>
              <a:rPr lang="en-US" dirty="0"/>
              <a:t>Adjust the weights to minimize the error.</a:t>
            </a:r>
          </a:p>
          <a:p>
            <a:pPr fontAlgn="base"/>
            <a:endParaRPr lang="en-US" dirty="0"/>
          </a:p>
          <a:p>
            <a:pPr fontAlgn="base"/>
            <a:r>
              <a:rPr lang="en-US" dirty="0"/>
              <a:t>Repeat.</a:t>
            </a:r>
          </a:p>
          <a:p>
            <a:endParaRPr lang="en-US" dirty="0"/>
          </a:p>
        </p:txBody>
      </p:sp>
      <p:sp>
        <p:nvSpPr>
          <p:cNvPr id="8" name="Text Placeholder 7"/>
          <p:cNvSpPr>
            <a:spLocks noGrp="1"/>
          </p:cNvSpPr>
          <p:nvPr>
            <p:ph type="body" sz="quarter" idx="3"/>
          </p:nvPr>
        </p:nvSpPr>
        <p:spPr>
          <a:xfrm>
            <a:off x="4876800" y="381000"/>
            <a:ext cx="4041775" cy="639762"/>
          </a:xfrm>
        </p:spPr>
        <p:txBody>
          <a:bodyPr>
            <a:normAutofit fontScale="25000" lnSpcReduction="20000"/>
          </a:bodyPr>
          <a:lstStyle/>
          <a:p>
            <a:r>
              <a:rPr lang="en-US" sz="11200" dirty="0">
                <a:solidFill>
                  <a:srgbClr val="FF0000"/>
                </a:solidFill>
              </a:rPr>
              <a:t>BPTT (Back propagation through Time)</a:t>
            </a:r>
          </a:p>
          <a:p>
            <a:endParaRPr lang="en-US" dirty="0"/>
          </a:p>
        </p:txBody>
      </p:sp>
      <p:sp>
        <p:nvSpPr>
          <p:cNvPr id="9" name="Content Placeholder 8"/>
          <p:cNvSpPr>
            <a:spLocks noGrp="1"/>
          </p:cNvSpPr>
          <p:nvPr>
            <p:ph sz="quarter" idx="4"/>
          </p:nvPr>
        </p:nvSpPr>
        <p:spPr>
          <a:xfrm>
            <a:off x="4645025" y="1066800"/>
            <a:ext cx="4041775" cy="5791200"/>
          </a:xfrm>
        </p:spPr>
        <p:txBody>
          <a:bodyPr>
            <a:normAutofit lnSpcReduction="10000"/>
          </a:bodyPr>
          <a:lstStyle/>
          <a:p>
            <a:pPr fontAlgn="base"/>
            <a:r>
              <a:rPr lang="en-US" dirty="0"/>
              <a:t>Present a sequence of </a:t>
            </a:r>
            <a:r>
              <a:rPr lang="en-US" dirty="0" err="1"/>
              <a:t>timesteps</a:t>
            </a:r>
            <a:r>
              <a:rPr lang="en-US" dirty="0"/>
              <a:t> of input and output pairs to the network.</a:t>
            </a:r>
          </a:p>
          <a:p>
            <a:pPr fontAlgn="base"/>
            <a:r>
              <a:rPr lang="en-US" dirty="0"/>
              <a:t>Unroll the network then calculate and </a:t>
            </a:r>
            <a:r>
              <a:rPr lang="en-US" dirty="0">
                <a:solidFill>
                  <a:srgbClr val="FF0000"/>
                </a:solidFill>
              </a:rPr>
              <a:t>accumulate errors across each </a:t>
            </a:r>
            <a:r>
              <a:rPr lang="en-US" dirty="0" err="1">
                <a:solidFill>
                  <a:srgbClr val="FF0000"/>
                </a:solidFill>
              </a:rPr>
              <a:t>timestep</a:t>
            </a:r>
            <a:r>
              <a:rPr lang="en-US" dirty="0">
                <a:solidFill>
                  <a:srgbClr val="FF0000"/>
                </a:solidFill>
              </a:rPr>
              <a:t>.</a:t>
            </a:r>
          </a:p>
          <a:p>
            <a:pPr fontAlgn="base"/>
            <a:r>
              <a:rPr lang="en-US" dirty="0"/>
              <a:t>Roll-up the network and update weights.</a:t>
            </a:r>
          </a:p>
          <a:p>
            <a:pPr fontAlgn="base">
              <a:buNone/>
            </a:pPr>
            <a:endParaRPr lang="en-US" dirty="0"/>
          </a:p>
          <a:p>
            <a:pPr fontAlgn="base"/>
            <a:r>
              <a:rPr lang="en-US" dirty="0"/>
              <a:t>Repeat.</a:t>
            </a:r>
          </a:p>
          <a:p>
            <a:pPr fontAlgn="base">
              <a:buNone/>
            </a:pPr>
            <a:endParaRPr lang="en-US" dirty="0"/>
          </a:p>
          <a:p>
            <a:pPr fontAlgn="base"/>
            <a:r>
              <a:rPr lang="en-US" dirty="0"/>
              <a:t>BPTT can be computationally expensive as the number of </a:t>
            </a:r>
            <a:r>
              <a:rPr lang="en-US" dirty="0" err="1"/>
              <a:t>timesteps</a:t>
            </a:r>
            <a:r>
              <a:rPr lang="en-US" dirty="0"/>
              <a:t> increases.</a:t>
            </a:r>
          </a:p>
          <a:p>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 calcmode="lin" valueType="num">
                                      <p:cBhvr additive="base">
                                        <p:cTn id="7"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xEl>
                                              <p:pRg st="0" end="0"/>
                                            </p:txEl>
                                          </p:spTgt>
                                        </p:tgtEl>
                                        <p:attrNameLst>
                                          <p:attrName>style.visibility</p:attrName>
                                        </p:attrNameLst>
                                      </p:cBhvr>
                                      <p:to>
                                        <p:strVal val="visible"/>
                                      </p:to>
                                    </p:set>
                                    <p:anim calcmode="lin" valueType="num">
                                      <p:cBhvr additive="base">
                                        <p:cTn id="13"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xEl>
                                              <p:pRg st="0" end="0"/>
                                            </p:txEl>
                                          </p:spTgt>
                                        </p:tgtEl>
                                        <p:attrNameLst>
                                          <p:attrName>style.visibility</p:attrName>
                                        </p:attrNameLst>
                                      </p:cBhvr>
                                      <p:to>
                                        <p:strVal val="visible"/>
                                      </p:to>
                                    </p:set>
                                    <p:anim calcmode="lin" valueType="num">
                                      <p:cBhvr additive="base">
                                        <p:cTn id="19"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7">
                                            <p:txEl>
                                              <p:pRg st="2" end="2"/>
                                            </p:txEl>
                                          </p:spTgt>
                                        </p:tgtEl>
                                        <p:attrNameLst>
                                          <p:attrName>style.visibility</p:attrName>
                                        </p:attrNameLst>
                                      </p:cBhvr>
                                      <p:to>
                                        <p:strVal val="visible"/>
                                      </p:to>
                                    </p:set>
                                    <p:anim calcmode="lin" valueType="num">
                                      <p:cBhvr additive="base">
                                        <p:cTn id="25"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7">
                                            <p:txEl>
                                              <p:pRg st="4" end="4"/>
                                            </p:txEl>
                                          </p:spTgt>
                                        </p:tgtEl>
                                        <p:attrNameLst>
                                          <p:attrName>style.visibility</p:attrName>
                                        </p:attrNameLst>
                                      </p:cBhvr>
                                      <p:to>
                                        <p:strVal val="visible"/>
                                      </p:to>
                                    </p:set>
                                    <p:anim calcmode="lin" valueType="num">
                                      <p:cBhvr additive="base">
                                        <p:cTn id="31" dur="500" fill="hold"/>
                                        <p:tgtEl>
                                          <p:spTgt spid="7">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7">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7">
                                            <p:txEl>
                                              <p:pRg st="6" end="6"/>
                                            </p:txEl>
                                          </p:spTgt>
                                        </p:tgtEl>
                                        <p:attrNameLst>
                                          <p:attrName>style.visibility</p:attrName>
                                        </p:attrNameLst>
                                      </p:cBhvr>
                                      <p:to>
                                        <p:strVal val="visible"/>
                                      </p:to>
                                    </p:set>
                                    <p:anim calcmode="lin" valueType="num">
                                      <p:cBhvr additive="base">
                                        <p:cTn id="37" dur="500" fill="hold"/>
                                        <p:tgtEl>
                                          <p:spTgt spid="7">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7">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7">
                                            <p:txEl>
                                              <p:pRg st="8" end="8"/>
                                            </p:txEl>
                                          </p:spTgt>
                                        </p:tgtEl>
                                        <p:attrNameLst>
                                          <p:attrName>style.visibility</p:attrName>
                                        </p:attrNameLst>
                                      </p:cBhvr>
                                      <p:to>
                                        <p:strVal val="visible"/>
                                      </p:to>
                                    </p:set>
                                    <p:anim calcmode="lin" valueType="num">
                                      <p:cBhvr additive="base">
                                        <p:cTn id="43" dur="500" fill="hold"/>
                                        <p:tgtEl>
                                          <p:spTgt spid="7">
                                            <p:txEl>
                                              <p:pRg st="8" end="8"/>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7">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9">
                                            <p:txEl>
                                              <p:pRg st="0" end="0"/>
                                            </p:txEl>
                                          </p:spTgt>
                                        </p:tgtEl>
                                        <p:attrNameLst>
                                          <p:attrName>style.visibility</p:attrName>
                                        </p:attrNameLst>
                                      </p:cBhvr>
                                      <p:to>
                                        <p:strVal val="visible"/>
                                      </p:to>
                                    </p:set>
                                    <p:anim calcmode="lin" valueType="num">
                                      <p:cBhvr additive="base">
                                        <p:cTn id="49"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9">
                                            <p:txEl>
                                              <p:pRg st="1" end="1"/>
                                            </p:txEl>
                                          </p:spTgt>
                                        </p:tgtEl>
                                        <p:attrNameLst>
                                          <p:attrName>style.visibility</p:attrName>
                                        </p:attrNameLst>
                                      </p:cBhvr>
                                      <p:to>
                                        <p:strVal val="visible"/>
                                      </p:to>
                                    </p:set>
                                    <p:anim calcmode="lin" valueType="num">
                                      <p:cBhvr additive="base">
                                        <p:cTn id="55" dur="500" fill="hold"/>
                                        <p:tgtEl>
                                          <p:spTgt spid="9">
                                            <p:txEl>
                                              <p:pRg st="1" end="1"/>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9">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9">
                                            <p:txEl>
                                              <p:pRg st="2" end="2"/>
                                            </p:txEl>
                                          </p:spTgt>
                                        </p:tgtEl>
                                        <p:attrNameLst>
                                          <p:attrName>style.visibility</p:attrName>
                                        </p:attrNameLst>
                                      </p:cBhvr>
                                      <p:to>
                                        <p:strVal val="visible"/>
                                      </p:to>
                                    </p:set>
                                    <p:anim calcmode="lin" valueType="num">
                                      <p:cBhvr additive="base">
                                        <p:cTn id="61" dur="500" fill="hold"/>
                                        <p:tgtEl>
                                          <p:spTgt spid="9">
                                            <p:txEl>
                                              <p:pRg st="2" end="2"/>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9">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9">
                                            <p:txEl>
                                              <p:pRg st="4" end="4"/>
                                            </p:txEl>
                                          </p:spTgt>
                                        </p:tgtEl>
                                        <p:attrNameLst>
                                          <p:attrName>style.visibility</p:attrName>
                                        </p:attrNameLst>
                                      </p:cBhvr>
                                      <p:to>
                                        <p:strVal val="visible"/>
                                      </p:to>
                                    </p:set>
                                    <p:anim calcmode="lin" valueType="num">
                                      <p:cBhvr additive="base">
                                        <p:cTn id="67" dur="500" fill="hold"/>
                                        <p:tgtEl>
                                          <p:spTgt spid="9">
                                            <p:txEl>
                                              <p:pRg st="4" end="4"/>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9">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grpId="0" nodeType="clickEffect">
                                  <p:stCondLst>
                                    <p:cond delay="0"/>
                                  </p:stCondLst>
                                  <p:childTnLst>
                                    <p:set>
                                      <p:cBhvr>
                                        <p:cTn id="72" dur="1" fill="hold">
                                          <p:stCondLst>
                                            <p:cond delay="0"/>
                                          </p:stCondLst>
                                        </p:cTn>
                                        <p:tgtEl>
                                          <p:spTgt spid="9">
                                            <p:txEl>
                                              <p:pRg st="6" end="6"/>
                                            </p:txEl>
                                          </p:spTgt>
                                        </p:tgtEl>
                                        <p:attrNameLst>
                                          <p:attrName>style.visibility</p:attrName>
                                        </p:attrNameLst>
                                      </p:cBhvr>
                                      <p:to>
                                        <p:strVal val="visible"/>
                                      </p:to>
                                    </p:set>
                                    <p:anim calcmode="lin" valueType="num">
                                      <p:cBhvr additive="base">
                                        <p:cTn id="73" dur="500" fill="hold"/>
                                        <p:tgtEl>
                                          <p:spTgt spid="9">
                                            <p:txEl>
                                              <p:pRg st="6" end="6"/>
                                            </p:txEl>
                                          </p:spTgt>
                                        </p:tgtEl>
                                        <p:attrNameLst>
                                          <p:attrName>ppt_x</p:attrName>
                                        </p:attrNameLst>
                                      </p:cBhvr>
                                      <p:tavLst>
                                        <p:tav tm="0">
                                          <p:val>
                                            <p:strVal val="#ppt_x"/>
                                          </p:val>
                                        </p:tav>
                                        <p:tav tm="100000">
                                          <p:val>
                                            <p:strVal val="#ppt_x"/>
                                          </p:val>
                                        </p:tav>
                                      </p:tavLst>
                                    </p:anim>
                                    <p:anim calcmode="lin" valueType="num">
                                      <p:cBhvr additive="base">
                                        <p:cTn id="74" dur="500" fill="hold"/>
                                        <p:tgtEl>
                                          <p:spTgt spid="9">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7" grpId="0" build="p"/>
      <p:bldP spid="8" grpId="0" build="p"/>
      <p:bldP spid="9" grpId="0" build="p"/>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51" name="Picture 3"/>
          <p:cNvPicPr>
            <a:picLocks noChangeAspect="1" noChangeArrowheads="1"/>
          </p:cNvPicPr>
          <p:nvPr/>
        </p:nvPicPr>
        <p:blipFill>
          <a:blip r:embed="rId2" cstate="print"/>
          <a:srcRect/>
          <a:stretch>
            <a:fillRect/>
          </a:stretch>
        </p:blipFill>
        <p:spPr bwMode="auto">
          <a:xfrm>
            <a:off x="0" y="0"/>
            <a:ext cx="9144000" cy="4343400"/>
          </a:xfrm>
          <a:prstGeom prst="rect">
            <a:avLst/>
          </a:prstGeom>
          <a:noFill/>
          <a:ln w="9525">
            <a:noFill/>
            <a:miter lim="800000"/>
            <a:headEnd/>
            <a:tailEnd/>
          </a:ln>
        </p:spPr>
      </p:pic>
      <p:sp>
        <p:nvSpPr>
          <p:cNvPr id="4" name="TextBox 3"/>
          <p:cNvSpPr txBox="1"/>
          <p:nvPr/>
        </p:nvSpPr>
        <p:spPr>
          <a:xfrm>
            <a:off x="0" y="5410200"/>
            <a:ext cx="9144000" cy="584775"/>
          </a:xfrm>
          <a:prstGeom prst="rect">
            <a:avLst/>
          </a:prstGeom>
          <a:noFill/>
        </p:spPr>
        <p:txBody>
          <a:bodyPr wrap="square" rtlCol="0">
            <a:spAutoFit/>
          </a:bodyPr>
          <a:lstStyle/>
          <a:p>
            <a:r>
              <a:rPr lang="en-US" sz="3200" dirty="0"/>
              <a:t>p 70 of </a:t>
            </a:r>
            <a:r>
              <a:rPr lang="en-US" sz="3200" dirty="0" err="1"/>
              <a:t>Behra</a:t>
            </a:r>
            <a:r>
              <a:rPr lang="en-US" sz="3200" dirty="0"/>
              <a:t> book ”Intelligent Systems and control”</a:t>
            </a:r>
          </a:p>
        </p:txBody>
      </p:sp>
      <p:sp>
        <p:nvSpPr>
          <p:cNvPr id="5" name="TextBox 4"/>
          <p:cNvSpPr txBox="1"/>
          <p:nvPr/>
        </p:nvSpPr>
        <p:spPr>
          <a:xfrm>
            <a:off x="1981200" y="4343400"/>
            <a:ext cx="5791200" cy="461665"/>
          </a:xfrm>
          <a:prstGeom prst="rect">
            <a:avLst/>
          </a:prstGeom>
          <a:noFill/>
        </p:spPr>
        <p:txBody>
          <a:bodyPr wrap="square" rtlCol="0">
            <a:spAutoFit/>
          </a:bodyPr>
          <a:lstStyle/>
          <a:p>
            <a:r>
              <a:rPr lang="en-US" sz="2400" b="1" dirty="0"/>
              <a:t>Activation Function : </a:t>
            </a:r>
            <a:r>
              <a:rPr lang="en-US" sz="2400" b="1" dirty="0" err="1"/>
              <a:t>Logsigmoid</a:t>
            </a:r>
            <a:endParaRPr lang="en-US" sz="2400" b="1"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3251"/>
                                        </p:tgtEl>
                                        <p:attrNameLst>
                                          <p:attrName>style.visibility</p:attrName>
                                        </p:attrNameLst>
                                      </p:cBhvr>
                                      <p:to>
                                        <p:strVal val="visible"/>
                                      </p:to>
                                    </p:set>
                                    <p:anim calcmode="lin" valueType="num">
                                      <p:cBhvr additive="base">
                                        <p:cTn id="7" dur="500" fill="hold"/>
                                        <p:tgtEl>
                                          <p:spTgt spid="53251"/>
                                        </p:tgtEl>
                                        <p:attrNameLst>
                                          <p:attrName>ppt_x</p:attrName>
                                        </p:attrNameLst>
                                      </p:cBhvr>
                                      <p:tavLst>
                                        <p:tav tm="0">
                                          <p:val>
                                            <p:strVal val="#ppt_x"/>
                                          </p:val>
                                        </p:tav>
                                        <p:tav tm="100000">
                                          <p:val>
                                            <p:strVal val="#ppt_x"/>
                                          </p:val>
                                        </p:tav>
                                      </p:tavLst>
                                    </p:anim>
                                    <p:anim calcmode="lin" valueType="num">
                                      <p:cBhvr additive="base">
                                        <p:cTn id="8" dur="500" fill="hold"/>
                                        <p:tgtEl>
                                          <p:spTgt spid="5325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0" y="1905000"/>
            <a:ext cx="9144000" cy="5816977"/>
          </a:xfrm>
          <a:prstGeom prst="rect">
            <a:avLst/>
          </a:prstGeom>
          <a:noFill/>
        </p:spPr>
        <p:txBody>
          <a:bodyPr wrap="square" rtlCol="0">
            <a:spAutoFit/>
          </a:bodyPr>
          <a:lstStyle/>
          <a:p>
            <a:pPr marL="342900" indent="-342900">
              <a:buAutoNum type="arabicPeriod"/>
            </a:pPr>
            <a:r>
              <a:rPr lang="en-US" sz="2400" b="1" dirty="0"/>
              <a:t> </a:t>
            </a:r>
            <a:r>
              <a:rPr lang="en-US" sz="2400" b="1" dirty="0">
                <a:solidFill>
                  <a:srgbClr val="FF0000"/>
                </a:solidFill>
              </a:rPr>
              <a:t>FORWARD PASS : </a:t>
            </a:r>
            <a:r>
              <a:rPr lang="en-US" sz="2400" b="1" dirty="0"/>
              <a:t>Compute the response of the sequence y(1) to y(5), given the sequence x(0) to x(4), and y(0)</a:t>
            </a:r>
            <a:endParaRPr lang="en-US" sz="2400" b="1" dirty="0">
              <a:solidFill>
                <a:srgbClr val="FF0000"/>
              </a:solidFill>
            </a:endParaRPr>
          </a:p>
          <a:p>
            <a:pPr marL="342900" indent="-342900">
              <a:buAutoNum type="arabicPeriod"/>
            </a:pPr>
            <a:r>
              <a:rPr lang="en-US" sz="2400" b="1" dirty="0">
                <a:solidFill>
                  <a:srgbClr val="FF0000"/>
                </a:solidFill>
              </a:rPr>
              <a:t>BACKWARD PASS</a:t>
            </a:r>
          </a:p>
          <a:p>
            <a:pPr marL="342900" indent="-342900">
              <a:buAutoNum type="arabicPeriod"/>
            </a:pPr>
            <a:r>
              <a:rPr lang="en-US" sz="2400" b="1" dirty="0"/>
              <a:t> compute the error  </a:t>
            </a:r>
            <a:r>
              <a:rPr lang="en-US" sz="2400" b="1" dirty="0">
                <a:solidFill>
                  <a:srgbClr val="FF0000"/>
                </a:solidFill>
              </a:rPr>
              <a:t>e(5)=  y </a:t>
            </a:r>
            <a:r>
              <a:rPr lang="en-US" sz="2400" b="1" baseline="30000" dirty="0">
                <a:solidFill>
                  <a:srgbClr val="FF0000"/>
                </a:solidFill>
              </a:rPr>
              <a:t>d</a:t>
            </a:r>
            <a:r>
              <a:rPr lang="en-US" sz="2400" b="1" dirty="0">
                <a:solidFill>
                  <a:srgbClr val="FF0000"/>
                </a:solidFill>
              </a:rPr>
              <a:t>(5) – y(5)</a:t>
            </a:r>
          </a:p>
          <a:p>
            <a:pPr marL="342900" indent="-342900"/>
            <a:r>
              <a:rPr lang="en-US" sz="2400" b="1" dirty="0"/>
              <a:t>		</a:t>
            </a:r>
            <a:r>
              <a:rPr lang="el-GR" sz="2400" b="1" dirty="0">
                <a:solidFill>
                  <a:srgbClr val="FF0000"/>
                </a:solidFill>
              </a:rPr>
              <a:t>δ</a:t>
            </a:r>
            <a:r>
              <a:rPr lang="en-US" sz="2400" b="1" baseline="-25000" dirty="0">
                <a:solidFill>
                  <a:srgbClr val="FF0000"/>
                </a:solidFill>
              </a:rPr>
              <a:t>5</a:t>
            </a:r>
            <a:r>
              <a:rPr lang="en-US" sz="2400" b="1" dirty="0">
                <a:solidFill>
                  <a:srgbClr val="FF0000"/>
                </a:solidFill>
              </a:rPr>
              <a:t> = y(5)(1-y(5)) e(5)</a:t>
            </a:r>
          </a:p>
          <a:p>
            <a:pPr marL="342900" indent="-342900"/>
            <a:r>
              <a:rPr lang="en-US" sz="2400" b="1" dirty="0">
                <a:solidFill>
                  <a:srgbClr val="FF0000"/>
                </a:solidFill>
              </a:rPr>
              <a:t>		Δw</a:t>
            </a:r>
            <a:r>
              <a:rPr lang="en-US" sz="2400" b="1" baseline="30000" dirty="0">
                <a:solidFill>
                  <a:srgbClr val="FF0000"/>
                </a:solidFill>
              </a:rPr>
              <a:t>5</a:t>
            </a:r>
            <a:r>
              <a:rPr lang="en-US" sz="2400" b="1" dirty="0">
                <a:solidFill>
                  <a:srgbClr val="FF0000"/>
                </a:solidFill>
              </a:rPr>
              <a:t>  =</a:t>
            </a:r>
            <a:r>
              <a:rPr lang="el-GR" sz="2400" b="1" dirty="0">
                <a:solidFill>
                  <a:srgbClr val="FF0000"/>
                </a:solidFill>
              </a:rPr>
              <a:t>ηδ</a:t>
            </a:r>
            <a:r>
              <a:rPr lang="en-US" sz="2400" b="1" baseline="-25000" dirty="0">
                <a:solidFill>
                  <a:srgbClr val="FF0000"/>
                </a:solidFill>
              </a:rPr>
              <a:t>5</a:t>
            </a:r>
            <a:r>
              <a:rPr lang="en-US" sz="2400" b="1" dirty="0">
                <a:solidFill>
                  <a:srgbClr val="FF0000"/>
                </a:solidFill>
              </a:rPr>
              <a:t> x(4), </a:t>
            </a:r>
          </a:p>
          <a:p>
            <a:pPr marL="342900" indent="-342900"/>
            <a:r>
              <a:rPr lang="en-US" sz="2400" b="1" dirty="0">
                <a:solidFill>
                  <a:srgbClr val="FF0000"/>
                </a:solidFill>
              </a:rPr>
              <a:t>		Δg</a:t>
            </a:r>
            <a:r>
              <a:rPr lang="en-US" sz="2400" b="1" baseline="30000" dirty="0">
                <a:solidFill>
                  <a:srgbClr val="FF0000"/>
                </a:solidFill>
              </a:rPr>
              <a:t>5</a:t>
            </a:r>
            <a:r>
              <a:rPr lang="en-US" sz="2400" b="1" dirty="0">
                <a:solidFill>
                  <a:srgbClr val="FF0000"/>
                </a:solidFill>
              </a:rPr>
              <a:t>  =</a:t>
            </a:r>
            <a:r>
              <a:rPr lang="el-GR" sz="2400" b="1" dirty="0">
                <a:solidFill>
                  <a:srgbClr val="FF0000"/>
                </a:solidFill>
              </a:rPr>
              <a:t>ηδ</a:t>
            </a:r>
            <a:r>
              <a:rPr lang="en-US" sz="2400" b="1" baseline="-25000" dirty="0">
                <a:solidFill>
                  <a:srgbClr val="FF0000"/>
                </a:solidFill>
              </a:rPr>
              <a:t>5</a:t>
            </a:r>
            <a:r>
              <a:rPr lang="en-US" sz="2400" b="1" dirty="0">
                <a:solidFill>
                  <a:srgbClr val="FF0000"/>
                </a:solidFill>
              </a:rPr>
              <a:t> y(4), 		</a:t>
            </a:r>
          </a:p>
          <a:p>
            <a:pPr marL="342900" indent="-342900"/>
            <a:r>
              <a:rPr lang="en-US" sz="2400" b="1" dirty="0">
                <a:solidFill>
                  <a:srgbClr val="FF0000"/>
                </a:solidFill>
              </a:rPr>
              <a:t>		</a:t>
            </a:r>
            <a:endParaRPr lang="en-US" sz="2400" b="1" dirty="0"/>
          </a:p>
          <a:p>
            <a:pPr marL="342900" indent="-342900"/>
            <a:r>
              <a:rPr lang="en-US" sz="2400" b="1" dirty="0"/>
              <a:t>3. Compute e(4), e(3), e(2) , and e(1)</a:t>
            </a:r>
          </a:p>
          <a:p>
            <a:pPr marL="342900" indent="-342900"/>
            <a:r>
              <a:rPr lang="en-US" sz="2400" b="1" dirty="0">
                <a:solidFill>
                  <a:srgbClr val="FF0000"/>
                </a:solidFill>
              </a:rPr>
              <a:t>e(4)=  y </a:t>
            </a:r>
            <a:r>
              <a:rPr lang="en-US" sz="2400" b="1" baseline="30000" dirty="0">
                <a:solidFill>
                  <a:srgbClr val="FF0000"/>
                </a:solidFill>
              </a:rPr>
              <a:t>d</a:t>
            </a:r>
            <a:r>
              <a:rPr lang="en-US" sz="2400" b="1" dirty="0">
                <a:solidFill>
                  <a:srgbClr val="FF0000"/>
                </a:solidFill>
              </a:rPr>
              <a:t>(4) – y(4)</a:t>
            </a:r>
          </a:p>
          <a:p>
            <a:pPr marL="342900" indent="-342900"/>
            <a:r>
              <a:rPr lang="el-GR" sz="2400" b="1" dirty="0">
                <a:solidFill>
                  <a:srgbClr val="FF0000"/>
                </a:solidFill>
              </a:rPr>
              <a:t>δ</a:t>
            </a:r>
            <a:r>
              <a:rPr lang="en-US" sz="2400" b="1" baseline="-25000" dirty="0">
                <a:solidFill>
                  <a:srgbClr val="FF0000"/>
                </a:solidFill>
              </a:rPr>
              <a:t>4</a:t>
            </a:r>
            <a:r>
              <a:rPr lang="en-US" sz="2400" b="1" dirty="0">
                <a:solidFill>
                  <a:srgbClr val="FF0000"/>
                </a:solidFill>
              </a:rPr>
              <a:t> = y(4)(1-y(4)) [</a:t>
            </a:r>
            <a:r>
              <a:rPr lang="el-GR" sz="2400" b="1" dirty="0">
                <a:solidFill>
                  <a:srgbClr val="FF0000"/>
                </a:solidFill>
              </a:rPr>
              <a:t>δ</a:t>
            </a:r>
            <a:r>
              <a:rPr lang="en-US" sz="2400" b="1" baseline="-25000" dirty="0">
                <a:solidFill>
                  <a:srgbClr val="FF0000"/>
                </a:solidFill>
              </a:rPr>
              <a:t>5 </a:t>
            </a:r>
            <a:r>
              <a:rPr lang="en-US" sz="2400" b="1" dirty="0">
                <a:solidFill>
                  <a:srgbClr val="FF0000"/>
                </a:solidFill>
              </a:rPr>
              <a:t>g +  e(4)]; </a:t>
            </a:r>
          </a:p>
          <a:p>
            <a:pPr marL="342900" indent="-342900"/>
            <a:r>
              <a:rPr lang="en-US" sz="2400" b="1" dirty="0">
                <a:solidFill>
                  <a:srgbClr val="FF0000"/>
                </a:solidFill>
              </a:rPr>
              <a:t>Δw</a:t>
            </a:r>
            <a:r>
              <a:rPr lang="en-US" sz="2400" b="1" baseline="30000" dirty="0">
                <a:solidFill>
                  <a:srgbClr val="FF0000"/>
                </a:solidFill>
              </a:rPr>
              <a:t>4</a:t>
            </a:r>
            <a:r>
              <a:rPr lang="en-US" sz="2400" b="1" dirty="0">
                <a:solidFill>
                  <a:srgbClr val="FF0000"/>
                </a:solidFill>
              </a:rPr>
              <a:t>  =</a:t>
            </a:r>
            <a:r>
              <a:rPr lang="el-GR" sz="2400" b="1" dirty="0">
                <a:solidFill>
                  <a:srgbClr val="FF0000"/>
                </a:solidFill>
              </a:rPr>
              <a:t>ηδ</a:t>
            </a:r>
            <a:r>
              <a:rPr lang="en-US" sz="2400" b="1" baseline="-25000" dirty="0">
                <a:solidFill>
                  <a:srgbClr val="FF0000"/>
                </a:solidFill>
              </a:rPr>
              <a:t>4</a:t>
            </a:r>
            <a:r>
              <a:rPr lang="en-US" sz="2400" b="1" dirty="0">
                <a:solidFill>
                  <a:srgbClr val="FF0000"/>
                </a:solidFill>
              </a:rPr>
              <a:t> x(3), </a:t>
            </a:r>
          </a:p>
          <a:p>
            <a:pPr marL="342900" indent="-342900"/>
            <a:r>
              <a:rPr lang="en-US" sz="2400" b="1" dirty="0">
                <a:solidFill>
                  <a:srgbClr val="FF0000"/>
                </a:solidFill>
              </a:rPr>
              <a:t>Δg</a:t>
            </a:r>
            <a:r>
              <a:rPr lang="en-US" sz="2400" b="1" baseline="30000" dirty="0">
                <a:solidFill>
                  <a:srgbClr val="FF0000"/>
                </a:solidFill>
              </a:rPr>
              <a:t>4</a:t>
            </a:r>
            <a:r>
              <a:rPr lang="en-US" sz="2400" b="1" dirty="0">
                <a:solidFill>
                  <a:srgbClr val="FF0000"/>
                </a:solidFill>
              </a:rPr>
              <a:t>  =</a:t>
            </a:r>
            <a:r>
              <a:rPr lang="el-GR" sz="2400" b="1" dirty="0">
                <a:solidFill>
                  <a:srgbClr val="FF0000"/>
                </a:solidFill>
              </a:rPr>
              <a:t>ηδ</a:t>
            </a:r>
            <a:r>
              <a:rPr lang="en-US" sz="2400" b="1" baseline="-25000" dirty="0">
                <a:solidFill>
                  <a:srgbClr val="FF0000"/>
                </a:solidFill>
              </a:rPr>
              <a:t>4</a:t>
            </a:r>
            <a:r>
              <a:rPr lang="en-US" sz="2400" b="1" dirty="0">
                <a:solidFill>
                  <a:srgbClr val="FF0000"/>
                </a:solidFill>
              </a:rPr>
              <a:t> y(3), 			</a:t>
            </a:r>
          </a:p>
          <a:p>
            <a:pPr marL="342900" indent="-342900"/>
            <a:endParaRPr lang="en-US" sz="2400" dirty="0"/>
          </a:p>
          <a:p>
            <a:pPr marL="342900" indent="-342900"/>
            <a:endParaRPr lang="en-US" dirty="0"/>
          </a:p>
          <a:p>
            <a:pPr marL="342900" indent="-342900">
              <a:buAutoNum type="arabicPeriod"/>
            </a:pPr>
            <a:endParaRPr lang="en-US" dirty="0"/>
          </a:p>
        </p:txBody>
      </p:sp>
      <p:pic>
        <p:nvPicPr>
          <p:cNvPr id="53251" name="Picture 3"/>
          <p:cNvPicPr>
            <a:picLocks noChangeAspect="1" noChangeArrowheads="1"/>
          </p:cNvPicPr>
          <p:nvPr/>
        </p:nvPicPr>
        <p:blipFill>
          <a:blip r:embed="rId2" cstate="print"/>
          <a:srcRect/>
          <a:stretch>
            <a:fillRect/>
          </a:stretch>
        </p:blipFill>
        <p:spPr bwMode="auto">
          <a:xfrm>
            <a:off x="0" y="0"/>
            <a:ext cx="9144000" cy="19812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3251"/>
                                        </p:tgtEl>
                                        <p:attrNameLst>
                                          <p:attrName>style.visibility</p:attrName>
                                        </p:attrNameLst>
                                      </p:cBhvr>
                                      <p:to>
                                        <p:strVal val="visible"/>
                                      </p:to>
                                    </p:set>
                                    <p:anim calcmode="lin" valueType="num">
                                      <p:cBhvr additive="base">
                                        <p:cTn id="7" dur="500" fill="hold"/>
                                        <p:tgtEl>
                                          <p:spTgt spid="53251"/>
                                        </p:tgtEl>
                                        <p:attrNameLst>
                                          <p:attrName>ppt_x</p:attrName>
                                        </p:attrNameLst>
                                      </p:cBhvr>
                                      <p:tavLst>
                                        <p:tav tm="0">
                                          <p:val>
                                            <p:strVal val="#ppt_x"/>
                                          </p:val>
                                        </p:tav>
                                        <p:tav tm="100000">
                                          <p:val>
                                            <p:strVal val="#ppt_x"/>
                                          </p:val>
                                        </p:tav>
                                      </p:tavLst>
                                    </p:anim>
                                    <p:anim calcmode="lin" valueType="num">
                                      <p:cBhvr additive="base">
                                        <p:cTn id="8" dur="500" fill="hold"/>
                                        <p:tgtEl>
                                          <p:spTgt spid="5325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 calcmode="lin" valueType="num">
                                      <p:cBhvr additive="base">
                                        <p:cTn id="19"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additive="base">
                                        <p:cTn id="2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anim calcmode="lin" valueType="num">
                                      <p:cBhvr additive="base">
                                        <p:cTn id="3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4" end="4"/>
                                            </p:txEl>
                                          </p:spTgt>
                                        </p:tgtEl>
                                        <p:attrNameLst>
                                          <p:attrName>style.visibility</p:attrName>
                                        </p:attrNameLst>
                                      </p:cBhvr>
                                      <p:to>
                                        <p:strVal val="visible"/>
                                      </p:to>
                                    </p:set>
                                    <p:anim calcmode="lin" valueType="num">
                                      <p:cBhvr additive="base">
                                        <p:cTn id="3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5" end="5"/>
                                            </p:txEl>
                                          </p:spTgt>
                                        </p:tgtEl>
                                        <p:attrNameLst>
                                          <p:attrName>style.visibility</p:attrName>
                                        </p:attrNameLst>
                                      </p:cBhvr>
                                      <p:to>
                                        <p:strVal val="visible"/>
                                      </p:to>
                                    </p:set>
                                    <p:anim calcmode="lin" valueType="num">
                                      <p:cBhvr additive="base">
                                        <p:cTn id="43"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 calcmode="lin" valueType="num">
                                      <p:cBhvr additive="base">
                                        <p:cTn id="49"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3">
                                            <p:txEl>
                                              <p:pRg st="7" end="7"/>
                                            </p:txEl>
                                          </p:spTgt>
                                        </p:tgtEl>
                                        <p:attrNameLst>
                                          <p:attrName>style.visibility</p:attrName>
                                        </p:attrNameLst>
                                      </p:cBhvr>
                                      <p:to>
                                        <p:strVal val="visible"/>
                                      </p:to>
                                    </p:set>
                                    <p:anim calcmode="lin" valueType="num">
                                      <p:cBhvr additive="base">
                                        <p:cTn id="55"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3">
                                            <p:txEl>
                                              <p:pRg st="8" end="8"/>
                                            </p:txEl>
                                          </p:spTgt>
                                        </p:tgtEl>
                                        <p:attrNameLst>
                                          <p:attrName>style.visibility</p:attrName>
                                        </p:attrNameLst>
                                      </p:cBhvr>
                                      <p:to>
                                        <p:strVal val="visible"/>
                                      </p:to>
                                    </p:set>
                                    <p:anim calcmode="lin" valueType="num">
                                      <p:cBhvr additive="base">
                                        <p:cTn id="61"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3">
                                            <p:txEl>
                                              <p:pRg st="9" end="9"/>
                                            </p:txEl>
                                          </p:spTgt>
                                        </p:tgtEl>
                                        <p:attrNameLst>
                                          <p:attrName>style.visibility</p:attrName>
                                        </p:attrNameLst>
                                      </p:cBhvr>
                                      <p:to>
                                        <p:strVal val="visible"/>
                                      </p:to>
                                    </p:set>
                                    <p:anim calcmode="lin" valueType="num">
                                      <p:cBhvr additive="base">
                                        <p:cTn id="67"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grpId="0" nodeType="clickEffect">
                                  <p:stCondLst>
                                    <p:cond delay="0"/>
                                  </p:stCondLst>
                                  <p:childTnLst>
                                    <p:set>
                                      <p:cBhvr>
                                        <p:cTn id="72" dur="1" fill="hold">
                                          <p:stCondLst>
                                            <p:cond delay="0"/>
                                          </p:stCondLst>
                                        </p:cTn>
                                        <p:tgtEl>
                                          <p:spTgt spid="3">
                                            <p:txEl>
                                              <p:pRg st="10" end="10"/>
                                            </p:txEl>
                                          </p:spTgt>
                                        </p:tgtEl>
                                        <p:attrNameLst>
                                          <p:attrName>style.visibility</p:attrName>
                                        </p:attrNameLst>
                                      </p:cBhvr>
                                      <p:to>
                                        <p:strVal val="visible"/>
                                      </p:to>
                                    </p:set>
                                    <p:anim calcmode="lin" valueType="num">
                                      <p:cBhvr additive="base">
                                        <p:cTn id="73"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74" dur="500" fill="hold"/>
                                        <p:tgtEl>
                                          <p:spTgt spid="3">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 presetClass="entr" presetSubtype="4" fill="hold" grpId="0" nodeType="clickEffect">
                                  <p:stCondLst>
                                    <p:cond delay="0"/>
                                  </p:stCondLst>
                                  <p:childTnLst>
                                    <p:set>
                                      <p:cBhvr>
                                        <p:cTn id="78" dur="1" fill="hold">
                                          <p:stCondLst>
                                            <p:cond delay="0"/>
                                          </p:stCondLst>
                                        </p:cTn>
                                        <p:tgtEl>
                                          <p:spTgt spid="3">
                                            <p:txEl>
                                              <p:pRg st="11" end="11"/>
                                            </p:txEl>
                                          </p:spTgt>
                                        </p:tgtEl>
                                        <p:attrNameLst>
                                          <p:attrName>style.visibility</p:attrName>
                                        </p:attrNameLst>
                                      </p:cBhvr>
                                      <p:to>
                                        <p:strVal val="visible"/>
                                      </p:to>
                                    </p:set>
                                    <p:anim calcmode="lin" valueType="num">
                                      <p:cBhvr additive="base">
                                        <p:cTn id="79" dur="500" fill="hold"/>
                                        <p:tgtEl>
                                          <p:spTgt spid="3">
                                            <p:txEl>
                                              <p:pRg st="11" end="11"/>
                                            </p:txEl>
                                          </p:spTgt>
                                        </p:tgtEl>
                                        <p:attrNameLst>
                                          <p:attrName>ppt_x</p:attrName>
                                        </p:attrNameLst>
                                      </p:cBhvr>
                                      <p:tavLst>
                                        <p:tav tm="0">
                                          <p:val>
                                            <p:strVal val="#ppt_x"/>
                                          </p:val>
                                        </p:tav>
                                        <p:tav tm="100000">
                                          <p:val>
                                            <p:strVal val="#ppt_x"/>
                                          </p:val>
                                        </p:tav>
                                      </p:tavLst>
                                    </p:anim>
                                    <p:anim calcmode="lin" valueType="num">
                                      <p:cBhvr additive="base">
                                        <p:cTn id="80" dur="500" fill="hold"/>
                                        <p:tgtEl>
                                          <p:spTgt spid="3">
                                            <p:txEl>
                                              <p:pRg st="11" end="1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595021"/>
            <a:ext cx="9144000" cy="5262979"/>
          </a:xfrm>
          <a:prstGeom prst="rect">
            <a:avLst/>
          </a:prstGeom>
        </p:spPr>
        <p:txBody>
          <a:bodyPr wrap="square">
            <a:spAutoFit/>
          </a:bodyPr>
          <a:lstStyle/>
          <a:p>
            <a:pPr marL="342900" indent="-342900"/>
            <a:r>
              <a:rPr lang="en-US" sz="2400" b="1" dirty="0">
                <a:solidFill>
                  <a:srgbClr val="FF0000"/>
                </a:solidFill>
              </a:rPr>
              <a:t>e(3)=  y </a:t>
            </a:r>
            <a:r>
              <a:rPr lang="en-US" sz="2400" b="1" baseline="30000" dirty="0">
                <a:solidFill>
                  <a:srgbClr val="FF0000"/>
                </a:solidFill>
              </a:rPr>
              <a:t>d</a:t>
            </a:r>
            <a:r>
              <a:rPr lang="en-US" sz="2400" b="1" dirty="0">
                <a:solidFill>
                  <a:srgbClr val="FF0000"/>
                </a:solidFill>
              </a:rPr>
              <a:t>(3) – y(3) </a:t>
            </a:r>
          </a:p>
          <a:p>
            <a:pPr marL="342900" indent="-342900"/>
            <a:r>
              <a:rPr lang="el-GR" sz="2400" b="1" dirty="0">
                <a:solidFill>
                  <a:srgbClr val="FF0000"/>
                </a:solidFill>
              </a:rPr>
              <a:t>δ</a:t>
            </a:r>
            <a:r>
              <a:rPr lang="en-US" sz="2400" b="1" baseline="-25000" dirty="0">
                <a:solidFill>
                  <a:srgbClr val="FF0000"/>
                </a:solidFill>
              </a:rPr>
              <a:t>3</a:t>
            </a:r>
            <a:r>
              <a:rPr lang="en-US" sz="2400" b="1" dirty="0">
                <a:solidFill>
                  <a:srgbClr val="FF0000"/>
                </a:solidFill>
              </a:rPr>
              <a:t> =y(3)(1-y(3)) [</a:t>
            </a:r>
            <a:r>
              <a:rPr lang="el-GR" sz="2400" b="1" dirty="0">
                <a:solidFill>
                  <a:srgbClr val="FF0000"/>
                </a:solidFill>
              </a:rPr>
              <a:t>δ</a:t>
            </a:r>
            <a:r>
              <a:rPr lang="en-US" sz="2400" b="1" baseline="-25000" dirty="0">
                <a:solidFill>
                  <a:srgbClr val="FF0000"/>
                </a:solidFill>
              </a:rPr>
              <a:t>4 </a:t>
            </a:r>
            <a:r>
              <a:rPr lang="en-US" sz="2400" b="1" dirty="0">
                <a:solidFill>
                  <a:srgbClr val="FF0000"/>
                </a:solidFill>
              </a:rPr>
              <a:t>g +  e(3)] ; </a:t>
            </a:r>
          </a:p>
          <a:p>
            <a:pPr marL="342900" indent="-342900"/>
            <a:r>
              <a:rPr lang="en-US" sz="2400" b="1" dirty="0">
                <a:solidFill>
                  <a:srgbClr val="FF0000"/>
                </a:solidFill>
              </a:rPr>
              <a:t>Δw</a:t>
            </a:r>
            <a:r>
              <a:rPr lang="en-US" sz="2400" b="1" baseline="30000" dirty="0">
                <a:solidFill>
                  <a:srgbClr val="FF0000"/>
                </a:solidFill>
              </a:rPr>
              <a:t>3</a:t>
            </a:r>
            <a:r>
              <a:rPr lang="en-US" sz="2400" b="1" dirty="0">
                <a:solidFill>
                  <a:srgbClr val="FF0000"/>
                </a:solidFill>
              </a:rPr>
              <a:t>  =</a:t>
            </a:r>
            <a:r>
              <a:rPr lang="el-GR" sz="2400" b="1" dirty="0">
                <a:solidFill>
                  <a:srgbClr val="FF0000"/>
                </a:solidFill>
              </a:rPr>
              <a:t>ηδ</a:t>
            </a:r>
            <a:r>
              <a:rPr lang="en-US" sz="2400" b="1" baseline="-25000" dirty="0">
                <a:solidFill>
                  <a:srgbClr val="FF0000"/>
                </a:solidFill>
              </a:rPr>
              <a:t>3</a:t>
            </a:r>
            <a:r>
              <a:rPr lang="en-US" sz="2400" b="1" dirty="0">
                <a:solidFill>
                  <a:srgbClr val="FF0000"/>
                </a:solidFill>
              </a:rPr>
              <a:t> x(2), </a:t>
            </a:r>
          </a:p>
          <a:p>
            <a:pPr marL="342900" indent="-342900"/>
            <a:r>
              <a:rPr lang="en-US" sz="2400" b="1" dirty="0">
                <a:solidFill>
                  <a:srgbClr val="FF0000"/>
                </a:solidFill>
              </a:rPr>
              <a:t>Δg</a:t>
            </a:r>
            <a:r>
              <a:rPr lang="en-US" sz="2400" b="1" baseline="30000" dirty="0">
                <a:solidFill>
                  <a:srgbClr val="FF0000"/>
                </a:solidFill>
              </a:rPr>
              <a:t>3</a:t>
            </a:r>
            <a:r>
              <a:rPr lang="en-US" sz="2400" b="1" dirty="0">
                <a:solidFill>
                  <a:srgbClr val="FF0000"/>
                </a:solidFill>
              </a:rPr>
              <a:t>  =</a:t>
            </a:r>
            <a:r>
              <a:rPr lang="el-GR" sz="2400" b="1" dirty="0">
                <a:solidFill>
                  <a:srgbClr val="FF0000"/>
                </a:solidFill>
              </a:rPr>
              <a:t>ηδ</a:t>
            </a:r>
            <a:r>
              <a:rPr lang="en-US" sz="2400" b="1" baseline="-25000" dirty="0">
                <a:solidFill>
                  <a:srgbClr val="FF0000"/>
                </a:solidFill>
              </a:rPr>
              <a:t>3</a:t>
            </a:r>
            <a:r>
              <a:rPr lang="en-US" sz="2400" b="1" dirty="0">
                <a:solidFill>
                  <a:srgbClr val="FF0000"/>
                </a:solidFill>
              </a:rPr>
              <a:t> y(2), </a:t>
            </a:r>
          </a:p>
          <a:p>
            <a:pPr marL="342900" indent="-342900"/>
            <a:endParaRPr lang="en-US" sz="2400" b="1" dirty="0"/>
          </a:p>
          <a:p>
            <a:pPr marL="342900" indent="-342900"/>
            <a:r>
              <a:rPr lang="en-US" sz="2400" b="1" dirty="0">
                <a:solidFill>
                  <a:srgbClr val="FF0000"/>
                </a:solidFill>
              </a:rPr>
              <a:t>e(2)=  y </a:t>
            </a:r>
            <a:r>
              <a:rPr lang="en-US" sz="2400" b="1" baseline="30000" dirty="0">
                <a:solidFill>
                  <a:srgbClr val="FF0000"/>
                </a:solidFill>
              </a:rPr>
              <a:t>d</a:t>
            </a:r>
            <a:r>
              <a:rPr lang="en-US" sz="2400" b="1" dirty="0">
                <a:solidFill>
                  <a:srgbClr val="FF0000"/>
                </a:solidFill>
              </a:rPr>
              <a:t>(2) – y(2) </a:t>
            </a:r>
          </a:p>
          <a:p>
            <a:pPr marL="342900" indent="-342900"/>
            <a:r>
              <a:rPr lang="el-GR" sz="2400" b="1" dirty="0">
                <a:solidFill>
                  <a:srgbClr val="FF0000"/>
                </a:solidFill>
              </a:rPr>
              <a:t>δ</a:t>
            </a:r>
            <a:r>
              <a:rPr lang="en-US" sz="2400" b="1" baseline="-25000" dirty="0">
                <a:solidFill>
                  <a:srgbClr val="FF0000"/>
                </a:solidFill>
              </a:rPr>
              <a:t>2</a:t>
            </a:r>
            <a:r>
              <a:rPr lang="en-US" sz="2400" b="1" dirty="0">
                <a:solidFill>
                  <a:srgbClr val="FF0000"/>
                </a:solidFill>
              </a:rPr>
              <a:t> =y(2)(1-y(2)) [</a:t>
            </a:r>
            <a:r>
              <a:rPr lang="el-GR" sz="2400" b="1" dirty="0">
                <a:solidFill>
                  <a:srgbClr val="FF0000"/>
                </a:solidFill>
              </a:rPr>
              <a:t>δ</a:t>
            </a:r>
            <a:r>
              <a:rPr lang="en-US" sz="2400" b="1" baseline="-25000" dirty="0">
                <a:solidFill>
                  <a:srgbClr val="FF0000"/>
                </a:solidFill>
              </a:rPr>
              <a:t>3 </a:t>
            </a:r>
            <a:r>
              <a:rPr lang="en-US" sz="2400" b="1" dirty="0">
                <a:solidFill>
                  <a:srgbClr val="FF0000"/>
                </a:solidFill>
              </a:rPr>
              <a:t>g +  e(2)] ; </a:t>
            </a:r>
          </a:p>
          <a:p>
            <a:pPr marL="342900" indent="-342900"/>
            <a:r>
              <a:rPr lang="en-US" sz="2400" b="1" dirty="0">
                <a:solidFill>
                  <a:srgbClr val="FF0000"/>
                </a:solidFill>
              </a:rPr>
              <a:t>Δw</a:t>
            </a:r>
            <a:r>
              <a:rPr lang="en-US" sz="2400" b="1" baseline="30000" dirty="0">
                <a:solidFill>
                  <a:srgbClr val="FF0000"/>
                </a:solidFill>
              </a:rPr>
              <a:t>2</a:t>
            </a:r>
            <a:r>
              <a:rPr lang="en-US" sz="2400" b="1" dirty="0">
                <a:solidFill>
                  <a:srgbClr val="FF0000"/>
                </a:solidFill>
              </a:rPr>
              <a:t>  =</a:t>
            </a:r>
            <a:r>
              <a:rPr lang="el-GR" sz="2400" b="1" dirty="0">
                <a:solidFill>
                  <a:srgbClr val="FF0000"/>
                </a:solidFill>
              </a:rPr>
              <a:t>ηδ</a:t>
            </a:r>
            <a:r>
              <a:rPr lang="en-US" sz="2400" b="1" baseline="-25000" dirty="0">
                <a:solidFill>
                  <a:srgbClr val="FF0000"/>
                </a:solidFill>
              </a:rPr>
              <a:t>2</a:t>
            </a:r>
            <a:r>
              <a:rPr lang="en-US" sz="2400" b="1" dirty="0">
                <a:solidFill>
                  <a:srgbClr val="FF0000"/>
                </a:solidFill>
              </a:rPr>
              <a:t> x(1), </a:t>
            </a:r>
          </a:p>
          <a:p>
            <a:pPr marL="342900" indent="-342900"/>
            <a:r>
              <a:rPr lang="en-US" sz="2400" b="1" dirty="0">
                <a:solidFill>
                  <a:srgbClr val="FF0000"/>
                </a:solidFill>
              </a:rPr>
              <a:t>Δg</a:t>
            </a:r>
            <a:r>
              <a:rPr lang="en-US" sz="2400" b="1" baseline="30000" dirty="0">
                <a:solidFill>
                  <a:srgbClr val="FF0000"/>
                </a:solidFill>
              </a:rPr>
              <a:t>2</a:t>
            </a:r>
            <a:r>
              <a:rPr lang="en-US" sz="2400" b="1" dirty="0">
                <a:solidFill>
                  <a:srgbClr val="FF0000"/>
                </a:solidFill>
              </a:rPr>
              <a:t>  =</a:t>
            </a:r>
            <a:r>
              <a:rPr lang="el-GR" sz="2400" b="1" dirty="0">
                <a:solidFill>
                  <a:srgbClr val="FF0000"/>
                </a:solidFill>
              </a:rPr>
              <a:t>ηδ</a:t>
            </a:r>
            <a:r>
              <a:rPr lang="en-US" sz="2400" b="1" baseline="-25000" dirty="0">
                <a:solidFill>
                  <a:srgbClr val="FF0000"/>
                </a:solidFill>
              </a:rPr>
              <a:t>2</a:t>
            </a:r>
            <a:r>
              <a:rPr lang="en-US" sz="2400" b="1" dirty="0">
                <a:solidFill>
                  <a:srgbClr val="FF0000"/>
                </a:solidFill>
              </a:rPr>
              <a:t> y(1), </a:t>
            </a:r>
          </a:p>
          <a:p>
            <a:pPr marL="342900" indent="-342900"/>
            <a:endParaRPr lang="en-US" sz="2400" b="1" dirty="0"/>
          </a:p>
          <a:p>
            <a:pPr marL="342900" indent="-342900"/>
            <a:r>
              <a:rPr lang="en-US" sz="2400" b="1" dirty="0">
                <a:solidFill>
                  <a:srgbClr val="FF0000"/>
                </a:solidFill>
              </a:rPr>
              <a:t>e(1)= y </a:t>
            </a:r>
            <a:r>
              <a:rPr lang="en-US" sz="2400" b="1" baseline="30000" dirty="0">
                <a:solidFill>
                  <a:srgbClr val="FF0000"/>
                </a:solidFill>
              </a:rPr>
              <a:t>d</a:t>
            </a:r>
            <a:r>
              <a:rPr lang="en-US" sz="2400" b="1" dirty="0">
                <a:solidFill>
                  <a:srgbClr val="FF0000"/>
                </a:solidFill>
              </a:rPr>
              <a:t>(1) – y(1) </a:t>
            </a:r>
          </a:p>
          <a:p>
            <a:pPr marL="342900" indent="-342900"/>
            <a:r>
              <a:rPr lang="el-GR" sz="2400" b="1" dirty="0">
                <a:solidFill>
                  <a:srgbClr val="FF0000"/>
                </a:solidFill>
              </a:rPr>
              <a:t>δ</a:t>
            </a:r>
            <a:r>
              <a:rPr lang="en-US" sz="2400" b="1" baseline="-25000" dirty="0">
                <a:solidFill>
                  <a:srgbClr val="FF0000"/>
                </a:solidFill>
              </a:rPr>
              <a:t>1</a:t>
            </a:r>
            <a:r>
              <a:rPr lang="en-US" sz="2400" b="1" dirty="0">
                <a:solidFill>
                  <a:srgbClr val="FF0000"/>
                </a:solidFill>
              </a:rPr>
              <a:t> =y(1)(1-y(1)) [</a:t>
            </a:r>
            <a:r>
              <a:rPr lang="el-GR" sz="2400" b="1" dirty="0">
                <a:solidFill>
                  <a:srgbClr val="FF0000"/>
                </a:solidFill>
              </a:rPr>
              <a:t>δ</a:t>
            </a:r>
            <a:r>
              <a:rPr lang="en-US" sz="2400" b="1" baseline="-25000" dirty="0">
                <a:solidFill>
                  <a:srgbClr val="FF0000"/>
                </a:solidFill>
              </a:rPr>
              <a:t>2 </a:t>
            </a:r>
            <a:r>
              <a:rPr lang="en-US" sz="2400" b="1" dirty="0">
                <a:solidFill>
                  <a:srgbClr val="FF0000"/>
                </a:solidFill>
              </a:rPr>
              <a:t>g +  e(1)]; </a:t>
            </a:r>
          </a:p>
          <a:p>
            <a:pPr marL="342900" indent="-342900"/>
            <a:r>
              <a:rPr lang="en-US" sz="2400" b="1" dirty="0">
                <a:solidFill>
                  <a:srgbClr val="FF0000"/>
                </a:solidFill>
              </a:rPr>
              <a:t>Δw</a:t>
            </a:r>
            <a:r>
              <a:rPr lang="en-US" sz="2400" b="1" baseline="30000" dirty="0">
                <a:solidFill>
                  <a:srgbClr val="FF0000"/>
                </a:solidFill>
              </a:rPr>
              <a:t>1</a:t>
            </a:r>
            <a:r>
              <a:rPr lang="en-US" sz="2400" b="1" dirty="0">
                <a:solidFill>
                  <a:srgbClr val="FF0000"/>
                </a:solidFill>
              </a:rPr>
              <a:t>  =</a:t>
            </a:r>
            <a:r>
              <a:rPr lang="el-GR" sz="2400" b="1" dirty="0">
                <a:solidFill>
                  <a:srgbClr val="FF0000"/>
                </a:solidFill>
              </a:rPr>
              <a:t>ηδ</a:t>
            </a:r>
            <a:r>
              <a:rPr lang="en-US" sz="2400" b="1" baseline="-25000" dirty="0">
                <a:solidFill>
                  <a:srgbClr val="FF0000"/>
                </a:solidFill>
              </a:rPr>
              <a:t>1</a:t>
            </a:r>
            <a:r>
              <a:rPr lang="en-US" sz="2400" b="1" dirty="0">
                <a:solidFill>
                  <a:srgbClr val="FF0000"/>
                </a:solidFill>
              </a:rPr>
              <a:t> x(0), </a:t>
            </a:r>
          </a:p>
          <a:p>
            <a:pPr marL="342900" indent="-342900"/>
            <a:r>
              <a:rPr lang="en-US" sz="2400" b="1" dirty="0">
                <a:solidFill>
                  <a:srgbClr val="FF0000"/>
                </a:solidFill>
              </a:rPr>
              <a:t>Δg</a:t>
            </a:r>
            <a:r>
              <a:rPr lang="en-US" sz="2400" b="1" baseline="30000" dirty="0">
                <a:solidFill>
                  <a:srgbClr val="FF0000"/>
                </a:solidFill>
              </a:rPr>
              <a:t>1</a:t>
            </a:r>
            <a:r>
              <a:rPr lang="en-US" sz="2400" b="1" dirty="0">
                <a:solidFill>
                  <a:srgbClr val="FF0000"/>
                </a:solidFill>
              </a:rPr>
              <a:t>  =</a:t>
            </a:r>
            <a:r>
              <a:rPr lang="el-GR" sz="2400" b="1" dirty="0">
                <a:solidFill>
                  <a:srgbClr val="FF0000"/>
                </a:solidFill>
              </a:rPr>
              <a:t>ηδ</a:t>
            </a:r>
            <a:r>
              <a:rPr lang="en-US" sz="2400" b="1" baseline="-25000" dirty="0">
                <a:solidFill>
                  <a:srgbClr val="FF0000"/>
                </a:solidFill>
              </a:rPr>
              <a:t>1</a:t>
            </a:r>
            <a:r>
              <a:rPr lang="en-US" sz="2400" b="1" dirty="0">
                <a:solidFill>
                  <a:srgbClr val="FF0000"/>
                </a:solidFill>
              </a:rPr>
              <a:t> y(0), </a:t>
            </a:r>
          </a:p>
        </p:txBody>
      </p:sp>
      <p:pic>
        <p:nvPicPr>
          <p:cNvPr id="3" name="Picture 3"/>
          <p:cNvPicPr>
            <a:picLocks noChangeAspect="1" noChangeArrowheads="1"/>
          </p:cNvPicPr>
          <p:nvPr/>
        </p:nvPicPr>
        <p:blipFill>
          <a:blip r:embed="rId3" cstate="print"/>
          <a:srcRect/>
          <a:stretch>
            <a:fillRect/>
          </a:stretch>
        </p:blipFill>
        <p:spPr bwMode="auto">
          <a:xfrm>
            <a:off x="0" y="0"/>
            <a:ext cx="9144000" cy="1600200"/>
          </a:xfrm>
          <a:prstGeom prst="rect">
            <a:avLst/>
          </a:prstGeom>
          <a:noFill/>
          <a:ln w="9525">
            <a:noFill/>
            <a:miter lim="800000"/>
            <a:headEnd/>
            <a:tailEnd/>
          </a:ln>
        </p:spPr>
      </p:pic>
      <p:graphicFrame>
        <p:nvGraphicFramePr>
          <p:cNvPr id="4" name="Object 3"/>
          <p:cNvGraphicFramePr>
            <a:graphicFrameLocks noChangeAspect="1"/>
          </p:cNvGraphicFramePr>
          <p:nvPr/>
        </p:nvGraphicFramePr>
        <p:xfrm>
          <a:off x="5958168" y="3962400"/>
          <a:ext cx="2849282" cy="2452547"/>
        </p:xfrm>
        <a:graphic>
          <a:graphicData uri="http://schemas.openxmlformats.org/presentationml/2006/ole">
            <mc:AlternateContent xmlns:mc="http://schemas.openxmlformats.org/markup-compatibility/2006">
              <mc:Choice xmlns:v="urn:schemas-microsoft-com:vml" Requires="v">
                <p:oleObj spid="_x0000_s521219" name="Equation" r:id="rId4" imgW="1002960" imgH="863280" progId="Equation.DSMT4">
                  <p:embed/>
                </p:oleObj>
              </mc:Choice>
              <mc:Fallback>
                <p:oleObj name="Equation" r:id="rId4" imgW="1002960" imgH="863280" progId="Equation.DSMT4">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58168" y="3962400"/>
                        <a:ext cx="2849282" cy="245254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xEl>
                                              <p:pRg st="0" end="0"/>
                                            </p:txEl>
                                          </p:spTgt>
                                        </p:tgtEl>
                                        <p:attrNameLst>
                                          <p:attrName>style.visibility</p:attrName>
                                        </p:attrNameLst>
                                      </p:cBhvr>
                                      <p:to>
                                        <p:strVal val="visible"/>
                                      </p:to>
                                    </p:set>
                                    <p:anim calcmode="lin" valueType="num">
                                      <p:cBhvr additive="base">
                                        <p:cTn id="13"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
                                            <p:txEl>
                                              <p:pRg st="1" end="1"/>
                                            </p:txEl>
                                          </p:spTgt>
                                        </p:tgtEl>
                                        <p:attrNameLst>
                                          <p:attrName>style.visibility</p:attrName>
                                        </p:attrNameLst>
                                      </p:cBhvr>
                                      <p:to>
                                        <p:strVal val="visible"/>
                                      </p:to>
                                    </p:set>
                                    <p:anim calcmode="lin" valueType="num">
                                      <p:cBhvr additive="base">
                                        <p:cTn id="19"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
                                            <p:txEl>
                                              <p:pRg st="2" end="2"/>
                                            </p:txEl>
                                          </p:spTgt>
                                        </p:tgtEl>
                                        <p:attrNameLst>
                                          <p:attrName>style.visibility</p:attrName>
                                        </p:attrNameLst>
                                      </p:cBhvr>
                                      <p:to>
                                        <p:strVal val="visible"/>
                                      </p:to>
                                    </p:set>
                                    <p:anim calcmode="lin" valueType="num">
                                      <p:cBhvr additive="base">
                                        <p:cTn id="25"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2">
                                            <p:txEl>
                                              <p:pRg st="3" end="3"/>
                                            </p:txEl>
                                          </p:spTgt>
                                        </p:tgtEl>
                                        <p:attrNameLst>
                                          <p:attrName>style.visibility</p:attrName>
                                        </p:attrNameLst>
                                      </p:cBhvr>
                                      <p:to>
                                        <p:strVal val="visible"/>
                                      </p:to>
                                    </p:set>
                                    <p:anim calcmode="lin" valueType="num">
                                      <p:cBhvr additive="base">
                                        <p:cTn id="31"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2">
                                            <p:txEl>
                                              <p:pRg st="5" end="5"/>
                                            </p:txEl>
                                          </p:spTgt>
                                        </p:tgtEl>
                                        <p:attrNameLst>
                                          <p:attrName>style.visibility</p:attrName>
                                        </p:attrNameLst>
                                      </p:cBhvr>
                                      <p:to>
                                        <p:strVal val="visible"/>
                                      </p:to>
                                    </p:set>
                                    <p:anim calcmode="lin" valueType="num">
                                      <p:cBhvr additive="base">
                                        <p:cTn id="37" dur="500" fill="hold"/>
                                        <p:tgtEl>
                                          <p:spTgt spid="2">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2">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2">
                                            <p:txEl>
                                              <p:pRg st="6" end="6"/>
                                            </p:txEl>
                                          </p:spTgt>
                                        </p:tgtEl>
                                        <p:attrNameLst>
                                          <p:attrName>style.visibility</p:attrName>
                                        </p:attrNameLst>
                                      </p:cBhvr>
                                      <p:to>
                                        <p:strVal val="visible"/>
                                      </p:to>
                                    </p:set>
                                    <p:anim calcmode="lin" valueType="num">
                                      <p:cBhvr additive="base">
                                        <p:cTn id="43" dur="500" fill="hold"/>
                                        <p:tgtEl>
                                          <p:spTgt spid="2">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2">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2">
                                            <p:txEl>
                                              <p:pRg st="7" end="7"/>
                                            </p:txEl>
                                          </p:spTgt>
                                        </p:tgtEl>
                                        <p:attrNameLst>
                                          <p:attrName>style.visibility</p:attrName>
                                        </p:attrNameLst>
                                      </p:cBhvr>
                                      <p:to>
                                        <p:strVal val="visible"/>
                                      </p:to>
                                    </p:set>
                                    <p:anim calcmode="lin" valueType="num">
                                      <p:cBhvr additive="base">
                                        <p:cTn id="49" dur="500" fill="hold"/>
                                        <p:tgtEl>
                                          <p:spTgt spid="2">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2">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2">
                                            <p:txEl>
                                              <p:pRg st="8" end="8"/>
                                            </p:txEl>
                                          </p:spTgt>
                                        </p:tgtEl>
                                        <p:attrNameLst>
                                          <p:attrName>style.visibility</p:attrName>
                                        </p:attrNameLst>
                                      </p:cBhvr>
                                      <p:to>
                                        <p:strVal val="visible"/>
                                      </p:to>
                                    </p:set>
                                    <p:anim calcmode="lin" valueType="num">
                                      <p:cBhvr additive="base">
                                        <p:cTn id="55" dur="500" fill="hold"/>
                                        <p:tgtEl>
                                          <p:spTgt spid="2">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2">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2">
                                            <p:txEl>
                                              <p:pRg st="10" end="10"/>
                                            </p:txEl>
                                          </p:spTgt>
                                        </p:tgtEl>
                                        <p:attrNameLst>
                                          <p:attrName>style.visibility</p:attrName>
                                        </p:attrNameLst>
                                      </p:cBhvr>
                                      <p:to>
                                        <p:strVal val="visible"/>
                                      </p:to>
                                    </p:set>
                                    <p:anim calcmode="lin" valueType="num">
                                      <p:cBhvr additive="base">
                                        <p:cTn id="61" dur="500" fill="hold"/>
                                        <p:tgtEl>
                                          <p:spTgt spid="2">
                                            <p:txEl>
                                              <p:pRg st="10" end="10"/>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2">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2">
                                            <p:txEl>
                                              <p:pRg st="11" end="11"/>
                                            </p:txEl>
                                          </p:spTgt>
                                        </p:tgtEl>
                                        <p:attrNameLst>
                                          <p:attrName>style.visibility</p:attrName>
                                        </p:attrNameLst>
                                      </p:cBhvr>
                                      <p:to>
                                        <p:strVal val="visible"/>
                                      </p:to>
                                    </p:set>
                                    <p:anim calcmode="lin" valueType="num">
                                      <p:cBhvr additive="base">
                                        <p:cTn id="67" dur="500" fill="hold"/>
                                        <p:tgtEl>
                                          <p:spTgt spid="2">
                                            <p:txEl>
                                              <p:pRg st="11" end="11"/>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2">
                                            <p:txEl>
                                              <p:pRg st="11" end="11"/>
                                            </p:txEl>
                                          </p:spTgt>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grpId="0" nodeType="clickEffect">
                                  <p:stCondLst>
                                    <p:cond delay="0"/>
                                  </p:stCondLst>
                                  <p:childTnLst>
                                    <p:set>
                                      <p:cBhvr>
                                        <p:cTn id="72" dur="1" fill="hold">
                                          <p:stCondLst>
                                            <p:cond delay="0"/>
                                          </p:stCondLst>
                                        </p:cTn>
                                        <p:tgtEl>
                                          <p:spTgt spid="2">
                                            <p:txEl>
                                              <p:pRg st="12" end="12"/>
                                            </p:txEl>
                                          </p:spTgt>
                                        </p:tgtEl>
                                        <p:attrNameLst>
                                          <p:attrName>style.visibility</p:attrName>
                                        </p:attrNameLst>
                                      </p:cBhvr>
                                      <p:to>
                                        <p:strVal val="visible"/>
                                      </p:to>
                                    </p:set>
                                    <p:anim calcmode="lin" valueType="num">
                                      <p:cBhvr additive="base">
                                        <p:cTn id="73" dur="500" fill="hold"/>
                                        <p:tgtEl>
                                          <p:spTgt spid="2">
                                            <p:txEl>
                                              <p:pRg st="12" end="12"/>
                                            </p:txEl>
                                          </p:spTgt>
                                        </p:tgtEl>
                                        <p:attrNameLst>
                                          <p:attrName>ppt_x</p:attrName>
                                        </p:attrNameLst>
                                      </p:cBhvr>
                                      <p:tavLst>
                                        <p:tav tm="0">
                                          <p:val>
                                            <p:strVal val="#ppt_x"/>
                                          </p:val>
                                        </p:tav>
                                        <p:tav tm="100000">
                                          <p:val>
                                            <p:strVal val="#ppt_x"/>
                                          </p:val>
                                        </p:tav>
                                      </p:tavLst>
                                    </p:anim>
                                    <p:anim calcmode="lin" valueType="num">
                                      <p:cBhvr additive="base">
                                        <p:cTn id="74" dur="500" fill="hold"/>
                                        <p:tgtEl>
                                          <p:spTgt spid="2">
                                            <p:txEl>
                                              <p:pRg st="12" end="12"/>
                                            </p:txEl>
                                          </p:spTgt>
                                        </p:tgtEl>
                                        <p:attrNameLst>
                                          <p:attrName>ppt_y</p:attrName>
                                        </p:attrNameLst>
                                      </p:cBhvr>
                                      <p:tavLst>
                                        <p:tav tm="0">
                                          <p:val>
                                            <p:strVal val="1+#ppt_h/2"/>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 presetClass="entr" presetSubtype="4" fill="hold" grpId="0" nodeType="clickEffect">
                                  <p:stCondLst>
                                    <p:cond delay="0"/>
                                  </p:stCondLst>
                                  <p:childTnLst>
                                    <p:set>
                                      <p:cBhvr>
                                        <p:cTn id="78" dur="1" fill="hold">
                                          <p:stCondLst>
                                            <p:cond delay="0"/>
                                          </p:stCondLst>
                                        </p:cTn>
                                        <p:tgtEl>
                                          <p:spTgt spid="2">
                                            <p:txEl>
                                              <p:pRg st="13" end="13"/>
                                            </p:txEl>
                                          </p:spTgt>
                                        </p:tgtEl>
                                        <p:attrNameLst>
                                          <p:attrName>style.visibility</p:attrName>
                                        </p:attrNameLst>
                                      </p:cBhvr>
                                      <p:to>
                                        <p:strVal val="visible"/>
                                      </p:to>
                                    </p:set>
                                    <p:anim calcmode="lin" valueType="num">
                                      <p:cBhvr additive="base">
                                        <p:cTn id="79" dur="500" fill="hold"/>
                                        <p:tgtEl>
                                          <p:spTgt spid="2">
                                            <p:txEl>
                                              <p:pRg st="13" end="13"/>
                                            </p:txEl>
                                          </p:spTgt>
                                        </p:tgtEl>
                                        <p:attrNameLst>
                                          <p:attrName>ppt_x</p:attrName>
                                        </p:attrNameLst>
                                      </p:cBhvr>
                                      <p:tavLst>
                                        <p:tav tm="0">
                                          <p:val>
                                            <p:strVal val="#ppt_x"/>
                                          </p:val>
                                        </p:tav>
                                        <p:tav tm="100000">
                                          <p:val>
                                            <p:strVal val="#ppt_x"/>
                                          </p:val>
                                        </p:tav>
                                      </p:tavLst>
                                    </p:anim>
                                    <p:anim calcmode="lin" valueType="num">
                                      <p:cBhvr additive="base">
                                        <p:cTn id="80" dur="500" fill="hold"/>
                                        <p:tgtEl>
                                          <p:spTgt spid="2">
                                            <p:txEl>
                                              <p:pRg st="13" end="13"/>
                                            </p:txEl>
                                          </p:spTgt>
                                        </p:tgtEl>
                                        <p:attrNameLst>
                                          <p:attrName>ppt_y</p:attrName>
                                        </p:attrNameLst>
                                      </p:cBhvr>
                                      <p:tavLst>
                                        <p:tav tm="0">
                                          <p:val>
                                            <p:strVal val="1+#ppt_h/2"/>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2" presetClass="entr" presetSubtype="4" fill="hold" nodeType="clickEffect">
                                  <p:stCondLst>
                                    <p:cond delay="0"/>
                                  </p:stCondLst>
                                  <p:childTnLst>
                                    <p:set>
                                      <p:cBhvr>
                                        <p:cTn id="84" dur="1" fill="hold">
                                          <p:stCondLst>
                                            <p:cond delay="0"/>
                                          </p:stCondLst>
                                        </p:cTn>
                                        <p:tgtEl>
                                          <p:spTgt spid="4"/>
                                        </p:tgtEl>
                                        <p:attrNameLst>
                                          <p:attrName>style.visibility</p:attrName>
                                        </p:attrNameLst>
                                      </p:cBhvr>
                                      <p:to>
                                        <p:strVal val="visible"/>
                                      </p:to>
                                    </p:set>
                                    <p:anim calcmode="lin" valueType="num">
                                      <p:cBhvr additive="base">
                                        <p:cTn id="85" dur="500" fill="hold"/>
                                        <p:tgtEl>
                                          <p:spTgt spid="4"/>
                                        </p:tgtEl>
                                        <p:attrNameLst>
                                          <p:attrName>ppt_x</p:attrName>
                                        </p:attrNameLst>
                                      </p:cBhvr>
                                      <p:tavLst>
                                        <p:tav tm="0">
                                          <p:val>
                                            <p:strVal val="#ppt_x"/>
                                          </p:val>
                                        </p:tav>
                                        <p:tav tm="100000">
                                          <p:val>
                                            <p:strVal val="#ppt_x"/>
                                          </p:val>
                                        </p:tav>
                                      </p:tavLst>
                                    </p:anim>
                                    <p:anim calcmode="lin" valueType="num">
                                      <p:cBhvr additive="base">
                                        <p:cTn id="86"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59521" name="Picture 1"/>
          <p:cNvPicPr>
            <a:picLocks noChangeAspect="1" noChangeArrowheads="1"/>
          </p:cNvPicPr>
          <p:nvPr/>
        </p:nvPicPr>
        <p:blipFill>
          <a:blip r:embed="rId2" cstate="print"/>
          <a:srcRect/>
          <a:stretch>
            <a:fillRect/>
          </a:stretch>
        </p:blipFill>
        <p:spPr bwMode="auto">
          <a:xfrm>
            <a:off x="0" y="4191000"/>
            <a:ext cx="3638550" cy="495300"/>
          </a:xfrm>
          <a:prstGeom prst="rect">
            <a:avLst/>
          </a:prstGeom>
          <a:noFill/>
          <a:ln w="9525">
            <a:noFill/>
            <a:miter lim="800000"/>
            <a:headEnd/>
            <a:tailEnd/>
          </a:ln>
        </p:spPr>
      </p:pic>
      <p:pic>
        <p:nvPicPr>
          <p:cNvPr id="1259522" name="Picture 2"/>
          <p:cNvPicPr>
            <a:picLocks noChangeAspect="1" noChangeArrowheads="1"/>
          </p:cNvPicPr>
          <p:nvPr/>
        </p:nvPicPr>
        <p:blipFill>
          <a:blip r:embed="rId3" cstate="print"/>
          <a:srcRect/>
          <a:stretch>
            <a:fillRect/>
          </a:stretch>
        </p:blipFill>
        <p:spPr bwMode="auto">
          <a:xfrm>
            <a:off x="990600" y="4800600"/>
            <a:ext cx="7143750" cy="2057400"/>
          </a:xfrm>
          <a:prstGeom prst="rect">
            <a:avLst/>
          </a:prstGeom>
          <a:noFill/>
          <a:ln w="9525">
            <a:noFill/>
            <a:miter lim="800000"/>
            <a:headEnd/>
            <a:tailEnd/>
          </a:ln>
        </p:spPr>
      </p:pic>
      <p:pic>
        <p:nvPicPr>
          <p:cNvPr id="1274881" name="Picture 1"/>
          <p:cNvPicPr>
            <a:picLocks noChangeAspect="1" noChangeArrowheads="1"/>
          </p:cNvPicPr>
          <p:nvPr/>
        </p:nvPicPr>
        <p:blipFill>
          <a:blip r:embed="rId4" cstate="print"/>
          <a:srcRect/>
          <a:stretch>
            <a:fillRect/>
          </a:stretch>
        </p:blipFill>
        <p:spPr bwMode="auto">
          <a:xfrm>
            <a:off x="0" y="0"/>
            <a:ext cx="9144000" cy="38862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74881"/>
                                        </p:tgtEl>
                                        <p:attrNameLst>
                                          <p:attrName>style.visibility</p:attrName>
                                        </p:attrNameLst>
                                      </p:cBhvr>
                                      <p:to>
                                        <p:strVal val="visible"/>
                                      </p:to>
                                    </p:set>
                                    <p:anim calcmode="lin" valueType="num">
                                      <p:cBhvr additive="base">
                                        <p:cTn id="7" dur="500" fill="hold"/>
                                        <p:tgtEl>
                                          <p:spTgt spid="1274881"/>
                                        </p:tgtEl>
                                        <p:attrNameLst>
                                          <p:attrName>ppt_x</p:attrName>
                                        </p:attrNameLst>
                                      </p:cBhvr>
                                      <p:tavLst>
                                        <p:tav tm="0">
                                          <p:val>
                                            <p:strVal val="#ppt_x"/>
                                          </p:val>
                                        </p:tav>
                                        <p:tav tm="100000">
                                          <p:val>
                                            <p:strVal val="#ppt_x"/>
                                          </p:val>
                                        </p:tav>
                                      </p:tavLst>
                                    </p:anim>
                                    <p:anim calcmode="lin" valueType="num">
                                      <p:cBhvr additive="base">
                                        <p:cTn id="8" dur="500" fill="hold"/>
                                        <p:tgtEl>
                                          <p:spTgt spid="127488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259521"/>
                                        </p:tgtEl>
                                        <p:attrNameLst>
                                          <p:attrName>style.visibility</p:attrName>
                                        </p:attrNameLst>
                                      </p:cBhvr>
                                      <p:to>
                                        <p:strVal val="visible"/>
                                      </p:to>
                                    </p:set>
                                    <p:anim calcmode="lin" valueType="num">
                                      <p:cBhvr additive="base">
                                        <p:cTn id="13" dur="500" fill="hold"/>
                                        <p:tgtEl>
                                          <p:spTgt spid="1259521"/>
                                        </p:tgtEl>
                                        <p:attrNameLst>
                                          <p:attrName>ppt_x</p:attrName>
                                        </p:attrNameLst>
                                      </p:cBhvr>
                                      <p:tavLst>
                                        <p:tav tm="0">
                                          <p:val>
                                            <p:strVal val="#ppt_x"/>
                                          </p:val>
                                        </p:tav>
                                        <p:tav tm="100000">
                                          <p:val>
                                            <p:strVal val="#ppt_x"/>
                                          </p:val>
                                        </p:tav>
                                      </p:tavLst>
                                    </p:anim>
                                    <p:anim calcmode="lin" valueType="num">
                                      <p:cBhvr additive="base">
                                        <p:cTn id="14" dur="500" fill="hold"/>
                                        <p:tgtEl>
                                          <p:spTgt spid="1259521"/>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259522"/>
                                        </p:tgtEl>
                                        <p:attrNameLst>
                                          <p:attrName>style.visibility</p:attrName>
                                        </p:attrNameLst>
                                      </p:cBhvr>
                                      <p:to>
                                        <p:strVal val="visible"/>
                                      </p:to>
                                    </p:set>
                                    <p:anim calcmode="lin" valueType="num">
                                      <p:cBhvr additive="base">
                                        <p:cTn id="19" dur="500" fill="hold"/>
                                        <p:tgtEl>
                                          <p:spTgt spid="1259522"/>
                                        </p:tgtEl>
                                        <p:attrNameLst>
                                          <p:attrName>ppt_x</p:attrName>
                                        </p:attrNameLst>
                                      </p:cBhvr>
                                      <p:tavLst>
                                        <p:tav tm="0">
                                          <p:val>
                                            <p:strVal val="#ppt_x"/>
                                          </p:val>
                                        </p:tav>
                                        <p:tav tm="100000">
                                          <p:val>
                                            <p:strVal val="#ppt_x"/>
                                          </p:val>
                                        </p:tav>
                                      </p:tavLst>
                                    </p:anim>
                                    <p:anim calcmode="lin" valueType="num">
                                      <p:cBhvr additive="base">
                                        <p:cTn id="20" dur="500" fill="hold"/>
                                        <p:tgtEl>
                                          <p:spTgt spid="12595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p:cNvGraphicFramePr>
            <a:graphicFrameLocks noChangeAspect="1"/>
          </p:cNvGraphicFramePr>
          <p:nvPr/>
        </p:nvGraphicFramePr>
        <p:xfrm>
          <a:off x="0" y="3690694"/>
          <a:ext cx="3695841" cy="3167306"/>
        </p:xfrm>
        <a:graphic>
          <a:graphicData uri="http://schemas.openxmlformats.org/presentationml/2006/ole">
            <mc:AlternateContent xmlns:mc="http://schemas.openxmlformats.org/markup-compatibility/2006">
              <mc:Choice xmlns:v="urn:schemas-microsoft-com:vml" Requires="v">
                <p:oleObj spid="_x0000_s522244" name="Equation" r:id="rId3" imgW="1244520" imgH="1066680" progId="Equation.DSMT4">
                  <p:embed/>
                </p:oleObj>
              </mc:Choice>
              <mc:Fallback>
                <p:oleObj name="Equation" r:id="rId3" imgW="1244520" imgH="1066680" progId="Equation.DSMT4">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3690694"/>
                        <a:ext cx="3695841" cy="316730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15138" name="Object 2"/>
          <p:cNvGraphicFramePr>
            <a:graphicFrameLocks noChangeAspect="1"/>
          </p:cNvGraphicFramePr>
          <p:nvPr/>
        </p:nvGraphicFramePr>
        <p:xfrm>
          <a:off x="4419600" y="3733800"/>
          <a:ext cx="4419600" cy="2819400"/>
        </p:xfrm>
        <a:graphic>
          <a:graphicData uri="http://schemas.openxmlformats.org/presentationml/2006/ole">
            <mc:AlternateContent xmlns:mc="http://schemas.openxmlformats.org/markup-compatibility/2006">
              <mc:Choice xmlns:v="urn:schemas-microsoft-com:vml" Requires="v">
                <p:oleObj spid="_x0000_s522245" name="Equation" r:id="rId5" imgW="1409400" imgH="927000" progId="Equation.DSMT4">
                  <p:embed/>
                </p:oleObj>
              </mc:Choice>
              <mc:Fallback>
                <p:oleObj name="Equation" r:id="rId5" imgW="1409400" imgH="927000" progId="Equation.DSMT4">
                  <p:embed/>
                  <p:pic>
                    <p:nvPicPr>
                      <p:cNvPr id="0"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19600" y="3733800"/>
                        <a:ext cx="4419600" cy="281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522244" name="Picture 4"/>
          <p:cNvPicPr>
            <a:picLocks noChangeAspect="1" noChangeArrowheads="1"/>
          </p:cNvPicPr>
          <p:nvPr/>
        </p:nvPicPr>
        <p:blipFill>
          <a:blip r:embed="rId7" cstate="print"/>
          <a:srcRect/>
          <a:stretch>
            <a:fillRect/>
          </a:stretch>
        </p:blipFill>
        <p:spPr bwMode="auto">
          <a:xfrm>
            <a:off x="0" y="0"/>
            <a:ext cx="9144000" cy="3657600"/>
          </a:xfrm>
          <a:prstGeom prst="rect">
            <a:avLst/>
          </a:prstGeom>
          <a:noFill/>
          <a:ln w="9525">
            <a:noFill/>
            <a:miter lim="800000"/>
            <a:headEnd/>
            <a:tailEnd/>
          </a:ln>
        </p:spPr>
      </p:pic>
      <p:sp>
        <p:nvSpPr>
          <p:cNvPr id="6" name="TextBox 5"/>
          <p:cNvSpPr txBox="1"/>
          <p:nvPr/>
        </p:nvSpPr>
        <p:spPr>
          <a:xfrm>
            <a:off x="4376348" y="1066800"/>
            <a:ext cx="4767652" cy="477054"/>
          </a:xfrm>
          <a:prstGeom prst="rect">
            <a:avLst/>
          </a:prstGeom>
          <a:noFill/>
        </p:spPr>
        <p:txBody>
          <a:bodyPr wrap="none" rtlCol="0">
            <a:spAutoFit/>
          </a:bodyPr>
          <a:lstStyle/>
          <a:p>
            <a:r>
              <a:rPr lang="en-US" sz="2500" dirty="0"/>
              <a:t>Output: y(t+1)=f{w. x(t)+g. y(t)}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22244"/>
                                        </p:tgtEl>
                                        <p:attrNameLst>
                                          <p:attrName>style.visibility</p:attrName>
                                        </p:attrNameLst>
                                      </p:cBhvr>
                                      <p:to>
                                        <p:strVal val="visible"/>
                                      </p:to>
                                    </p:set>
                                    <p:anim calcmode="lin" valueType="num">
                                      <p:cBhvr additive="base">
                                        <p:cTn id="7" dur="500" fill="hold"/>
                                        <p:tgtEl>
                                          <p:spTgt spid="522244"/>
                                        </p:tgtEl>
                                        <p:attrNameLst>
                                          <p:attrName>ppt_x</p:attrName>
                                        </p:attrNameLst>
                                      </p:cBhvr>
                                      <p:tavLst>
                                        <p:tav tm="0">
                                          <p:val>
                                            <p:strVal val="#ppt_x"/>
                                          </p:val>
                                        </p:tav>
                                        <p:tav tm="100000">
                                          <p:val>
                                            <p:strVal val="#ppt_x"/>
                                          </p:val>
                                        </p:tav>
                                      </p:tavLst>
                                    </p:anim>
                                    <p:anim calcmode="lin" valueType="num">
                                      <p:cBhvr additive="base">
                                        <p:cTn id="8" dur="500" fill="hold"/>
                                        <p:tgtEl>
                                          <p:spTgt spid="52224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5"/>
                                        </p:tgtEl>
                                        <p:attrNameLst>
                                          <p:attrName>style.visibility</p:attrName>
                                        </p:attrNameLst>
                                      </p:cBhvr>
                                      <p:to>
                                        <p:strVal val="visible"/>
                                      </p:to>
                                    </p:set>
                                    <p:anim calcmode="lin" valueType="num">
                                      <p:cBhvr additive="base">
                                        <p:cTn id="18" dur="500" fill="hold"/>
                                        <p:tgtEl>
                                          <p:spTgt spid="5"/>
                                        </p:tgtEl>
                                        <p:attrNameLst>
                                          <p:attrName>ppt_x</p:attrName>
                                        </p:attrNameLst>
                                      </p:cBhvr>
                                      <p:tavLst>
                                        <p:tav tm="0">
                                          <p:val>
                                            <p:strVal val="#ppt_x"/>
                                          </p:val>
                                        </p:tav>
                                        <p:tav tm="100000">
                                          <p:val>
                                            <p:strVal val="#ppt_x"/>
                                          </p:val>
                                        </p:tav>
                                      </p:tavLst>
                                    </p:anim>
                                    <p:anim calcmode="lin" valueType="num">
                                      <p:cBhvr additive="base">
                                        <p:cTn id="19"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1115138"/>
                                        </p:tgtEl>
                                        <p:attrNameLst>
                                          <p:attrName>style.visibility</p:attrName>
                                        </p:attrNameLst>
                                      </p:cBhvr>
                                      <p:to>
                                        <p:strVal val="visible"/>
                                      </p:to>
                                    </p:set>
                                    <p:anim calcmode="lin" valueType="num">
                                      <p:cBhvr additive="base">
                                        <p:cTn id="24" dur="500" fill="hold"/>
                                        <p:tgtEl>
                                          <p:spTgt spid="1115138"/>
                                        </p:tgtEl>
                                        <p:attrNameLst>
                                          <p:attrName>ppt_x</p:attrName>
                                        </p:attrNameLst>
                                      </p:cBhvr>
                                      <p:tavLst>
                                        <p:tav tm="0">
                                          <p:val>
                                            <p:strVal val="#ppt_x"/>
                                          </p:val>
                                        </p:tav>
                                        <p:tav tm="100000">
                                          <p:val>
                                            <p:strVal val="#ppt_x"/>
                                          </p:val>
                                        </p:tav>
                                      </p:tavLst>
                                    </p:anim>
                                    <p:anim calcmode="lin" valueType="num">
                                      <p:cBhvr additive="base">
                                        <p:cTn id="25" dur="500" fill="hold"/>
                                        <p:tgtEl>
                                          <p:spTgt spid="111513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80354" name="Picture 2"/>
          <p:cNvPicPr>
            <a:picLocks noChangeAspect="1" noChangeArrowheads="1"/>
          </p:cNvPicPr>
          <p:nvPr/>
        </p:nvPicPr>
        <p:blipFill>
          <a:blip r:embed="rId2" cstate="print"/>
          <a:srcRect/>
          <a:stretch>
            <a:fillRect/>
          </a:stretch>
        </p:blipFill>
        <p:spPr bwMode="auto">
          <a:xfrm>
            <a:off x="0" y="0"/>
            <a:ext cx="7134225" cy="2190750"/>
          </a:xfrm>
          <a:prstGeom prst="rect">
            <a:avLst/>
          </a:prstGeom>
          <a:noFill/>
          <a:ln w="9525">
            <a:noFill/>
            <a:miter lim="800000"/>
            <a:headEnd/>
            <a:tailEnd/>
          </a:ln>
        </p:spPr>
      </p:pic>
      <p:pic>
        <p:nvPicPr>
          <p:cNvPr id="1380355" name="Picture 3"/>
          <p:cNvPicPr>
            <a:picLocks noChangeAspect="1" noChangeArrowheads="1"/>
          </p:cNvPicPr>
          <p:nvPr/>
        </p:nvPicPr>
        <p:blipFill>
          <a:blip r:embed="rId3" cstate="print"/>
          <a:srcRect/>
          <a:stretch>
            <a:fillRect/>
          </a:stretch>
        </p:blipFill>
        <p:spPr bwMode="auto">
          <a:xfrm>
            <a:off x="5162550" y="0"/>
            <a:ext cx="3981450" cy="1038225"/>
          </a:xfrm>
          <a:prstGeom prst="rect">
            <a:avLst/>
          </a:prstGeom>
          <a:noFill/>
          <a:ln w="9525">
            <a:noFill/>
            <a:miter lim="800000"/>
            <a:headEnd/>
            <a:tailEnd/>
          </a:ln>
        </p:spPr>
      </p:pic>
      <p:sp>
        <p:nvSpPr>
          <p:cNvPr id="4" name="Content Placeholder 2"/>
          <p:cNvSpPr txBox="1">
            <a:spLocks/>
          </p:cNvSpPr>
          <p:nvPr/>
        </p:nvSpPr>
        <p:spPr>
          <a:xfrm>
            <a:off x="0" y="2286000"/>
            <a:ext cx="9144000" cy="2286000"/>
          </a:xfrm>
          <a:prstGeom prst="rect">
            <a:avLst/>
          </a:prstGeom>
        </p:spPr>
        <p:txBody>
          <a:bodyPr vert="horz" lIns="91440" tIns="45720" rIns="91440" bIns="45720" rtlCol="0">
            <a:normAutofit fontScale="25000" lnSpcReduction="20000"/>
          </a:bodyPr>
          <a:lstStyle/>
          <a:p>
            <a:pPr marL="109728"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1200" b="1" i="0" u="none" strike="noStrike" kern="1200" cap="none" spc="0" normalizeH="0" baseline="0" noProof="0" dirty="0">
                <a:ln>
                  <a:noFill/>
                </a:ln>
                <a:solidFill>
                  <a:schemeClr val="tx1"/>
                </a:solidFill>
                <a:effectLst/>
                <a:uLnTx/>
                <a:uFillTx/>
                <a:latin typeface="+mn-lt"/>
                <a:ea typeface="+mn-ea"/>
                <a:cs typeface="+mn-cs"/>
              </a:rPr>
              <a:t>Backward Pass :</a:t>
            </a:r>
          </a:p>
          <a:p>
            <a:pPr marL="109728"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1200" b="1" i="0" u="none" strike="noStrike" kern="1200" cap="none" spc="0" normalizeH="0" baseline="0" noProof="0" dirty="0">
                <a:ln>
                  <a:noFill/>
                </a:ln>
                <a:solidFill>
                  <a:schemeClr val="tx1"/>
                </a:solidFill>
                <a:effectLst/>
                <a:uLnTx/>
                <a:uFillTx/>
                <a:latin typeface="+mn-lt"/>
                <a:ea typeface="+mn-ea"/>
                <a:cs typeface="+mn-cs"/>
              </a:rPr>
              <a:t>e(2)= Y</a:t>
            </a:r>
            <a:r>
              <a:rPr kumimoji="0" lang="en-US" sz="11200" b="1" i="0" u="none" strike="noStrike" kern="1200" cap="none" spc="0" normalizeH="0" baseline="-25000" noProof="0" dirty="0">
                <a:ln>
                  <a:noFill/>
                </a:ln>
                <a:solidFill>
                  <a:schemeClr val="tx1"/>
                </a:solidFill>
                <a:effectLst/>
                <a:uLnTx/>
                <a:uFillTx/>
                <a:latin typeface="+mn-lt"/>
                <a:ea typeface="+mn-ea"/>
                <a:cs typeface="+mn-cs"/>
              </a:rPr>
              <a:t>d</a:t>
            </a:r>
            <a:r>
              <a:rPr kumimoji="0" lang="en-US" sz="11200" b="1" i="0" u="none" strike="noStrike" kern="1200" cap="none" spc="0" normalizeH="0" baseline="0" noProof="0" dirty="0">
                <a:ln>
                  <a:noFill/>
                </a:ln>
                <a:solidFill>
                  <a:schemeClr val="tx1"/>
                </a:solidFill>
                <a:effectLst/>
                <a:uLnTx/>
                <a:uFillTx/>
                <a:latin typeface="+mn-lt"/>
                <a:ea typeface="+mn-ea"/>
                <a:cs typeface="+mn-cs"/>
              </a:rPr>
              <a:t>(2) - Y(2)    =  0.75 - 0.5575</a:t>
            </a:r>
            <a:r>
              <a:rPr kumimoji="0" lang="en-US" sz="11200" b="1" i="0" u="none" strike="noStrike" kern="1200" cap="none" spc="0" normalizeH="0" noProof="0" dirty="0">
                <a:ln>
                  <a:noFill/>
                </a:ln>
                <a:solidFill>
                  <a:schemeClr val="tx1"/>
                </a:solidFill>
                <a:effectLst/>
                <a:uLnTx/>
                <a:uFillTx/>
                <a:latin typeface="+mn-lt"/>
                <a:ea typeface="+mn-ea"/>
                <a:cs typeface="+mn-cs"/>
              </a:rPr>
              <a:t>  </a:t>
            </a:r>
            <a:r>
              <a:rPr kumimoji="0" lang="en-US" sz="11200" b="1" i="0" u="none" strike="noStrike" kern="1200" cap="none" spc="0" normalizeH="0" baseline="0" noProof="0" dirty="0">
                <a:ln>
                  <a:noFill/>
                </a:ln>
                <a:solidFill>
                  <a:schemeClr val="tx1"/>
                </a:solidFill>
                <a:effectLst/>
                <a:uLnTx/>
                <a:uFillTx/>
                <a:latin typeface="+mn-lt"/>
                <a:ea typeface="+mn-ea"/>
                <a:cs typeface="+mn-cs"/>
              </a:rPr>
              <a:t>= 0.1924</a:t>
            </a:r>
          </a:p>
          <a:p>
            <a:pPr marL="109728" lvl="0">
              <a:spcBef>
                <a:spcPct val="20000"/>
              </a:spcBef>
              <a:defRPr/>
            </a:pPr>
            <a:r>
              <a:rPr lang="el-GR" sz="11200" b="1" dirty="0"/>
              <a:t>δ</a:t>
            </a:r>
            <a:r>
              <a:rPr lang="en-US" sz="11200" b="1" dirty="0"/>
              <a:t>2= e(2)×Y(2)×(1-Y(2))</a:t>
            </a:r>
          </a:p>
          <a:p>
            <a:pPr marL="109728" lvl="0">
              <a:spcBef>
                <a:spcPct val="20000"/>
              </a:spcBef>
              <a:defRPr/>
            </a:pPr>
            <a:r>
              <a:rPr lang="en-US" sz="11200" b="1" dirty="0"/>
              <a:t>     = 0.1924 × 0.5575 × 0.4425</a:t>
            </a:r>
          </a:p>
          <a:p>
            <a:pPr marL="109728" lvl="0">
              <a:spcBef>
                <a:spcPct val="20000"/>
              </a:spcBef>
              <a:defRPr/>
            </a:pPr>
            <a:r>
              <a:rPr lang="en-US" sz="11200" b="1" dirty="0"/>
              <a:t>     = 0.0474</a:t>
            </a:r>
          </a:p>
          <a:p>
            <a:pPr marL="109728">
              <a:spcBef>
                <a:spcPct val="20000"/>
              </a:spcBef>
              <a:defRPr/>
            </a:pPr>
            <a:endParaRPr lang="en-US" sz="12800" b="1" dirty="0"/>
          </a:p>
          <a:p>
            <a:pPr marL="109728">
              <a:spcBef>
                <a:spcPct val="20000"/>
              </a:spcBef>
              <a:defRPr/>
            </a:pPr>
            <a:r>
              <a:rPr lang="en-US" sz="12800" b="1" dirty="0"/>
              <a:t>e(1)= Y</a:t>
            </a:r>
            <a:r>
              <a:rPr lang="en-US" sz="12800" b="1" baseline="-25000" dirty="0"/>
              <a:t>d</a:t>
            </a:r>
            <a:r>
              <a:rPr lang="en-US" sz="12800" b="1" dirty="0"/>
              <a:t>(1) - Y(1) =0.6 - 0.5037  = 0.0963</a:t>
            </a:r>
          </a:p>
          <a:p>
            <a:pPr marL="109728"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US" sz="12800" b="1" i="0" u="none" strike="noStrike" kern="1200" cap="none" spc="0" normalizeH="0" baseline="0" noProof="0" dirty="0">
              <a:ln>
                <a:noFill/>
              </a:ln>
              <a:solidFill>
                <a:schemeClr val="tx1"/>
              </a:solidFill>
              <a:effectLst/>
              <a:uLnTx/>
              <a:uFillTx/>
              <a:latin typeface="+mn-lt"/>
              <a:ea typeface="+mn-ea"/>
              <a:cs typeface="+mn-cs"/>
            </a:endParaRPr>
          </a:p>
          <a:p>
            <a:pPr marL="109728"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US" sz="4500" b="1" i="0" u="none" strike="noStrike" kern="1200" cap="none" spc="0" normalizeH="0" baseline="0" noProof="0" dirty="0">
              <a:ln>
                <a:noFill/>
              </a:ln>
              <a:solidFill>
                <a:schemeClr val="tx1"/>
              </a:solidFill>
              <a:effectLst/>
              <a:uLnTx/>
              <a:uFillTx/>
              <a:latin typeface="+mn-lt"/>
              <a:ea typeface="+mn-ea"/>
              <a:cs typeface="+mn-cs"/>
            </a:endParaRPr>
          </a:p>
          <a:p>
            <a:pPr marL="109728"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US" sz="3800" b="1" i="0" u="none" strike="noStrike" kern="1200" cap="none" spc="0" normalizeH="0" baseline="0" noProof="0" dirty="0">
              <a:ln>
                <a:noFill/>
              </a:ln>
              <a:solidFill>
                <a:schemeClr val="tx1"/>
              </a:solidFill>
              <a:effectLst/>
              <a:uLnTx/>
              <a:uFillTx/>
              <a:latin typeface="+mn-lt"/>
              <a:ea typeface="+mn-ea"/>
              <a:cs typeface="+mn-cs"/>
            </a:endParaRPr>
          </a:p>
          <a:p>
            <a:pPr marL="109728"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US" sz="2600" b="1" i="0" u="none" strike="noStrike" kern="1200" cap="none" spc="0" normalizeH="0" baseline="0" noProof="0" dirty="0">
              <a:ln>
                <a:noFill/>
              </a:ln>
              <a:solidFill>
                <a:schemeClr val="tx1"/>
              </a:solidFill>
              <a:effectLst/>
              <a:uLnTx/>
              <a:uFillTx/>
              <a:latin typeface="+mn-lt"/>
              <a:ea typeface="+mn-ea"/>
              <a:cs typeface="+mn-cs"/>
            </a:endParaRPr>
          </a:p>
          <a:p>
            <a:pPr marL="109728"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2600" b="1" i="0" u="none" strike="noStrike" kern="1200" cap="none" spc="0" normalizeH="0" baseline="0" noProof="0" dirty="0">
                <a:ln>
                  <a:noFill/>
                </a:ln>
                <a:solidFill>
                  <a:schemeClr val="tx1"/>
                </a:solidFill>
                <a:effectLst/>
                <a:uLnTx/>
                <a:uFillTx/>
                <a:latin typeface="+mn-lt"/>
                <a:ea typeface="+mn-ea"/>
                <a:cs typeface="+mn-cs"/>
              </a:rPr>
              <a:t> </a:t>
            </a:r>
            <a:endParaRPr kumimoji="0" lang="en-US" sz="2000" b="0" i="0" u="none" strike="noStrike" kern="1200" cap="none" spc="0" normalizeH="0" baseline="0" noProof="0" dirty="0">
              <a:ln>
                <a:noFill/>
              </a:ln>
              <a:solidFill>
                <a:schemeClr val="tx1"/>
              </a:solidFill>
              <a:effectLst/>
              <a:uLnTx/>
              <a:uFillTx/>
              <a:latin typeface="+mn-lt"/>
              <a:ea typeface="+mn-ea"/>
              <a:cs typeface="+mn-cs"/>
            </a:endParaRPr>
          </a:p>
          <a:p>
            <a:pPr marL="109728"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US" sz="2000" b="0" i="0" u="none" strike="noStrike" kern="1200" cap="none" spc="0" normalizeH="0" baseline="0" noProof="0" dirty="0">
              <a:ln>
                <a:noFill/>
              </a:ln>
              <a:solidFill>
                <a:schemeClr val="tx1"/>
              </a:solidFill>
              <a:effectLst/>
              <a:uLnTx/>
              <a:uFillTx/>
              <a:latin typeface="+mn-lt"/>
              <a:ea typeface="+mn-ea"/>
              <a:cs typeface="+mn-cs"/>
            </a:endParaRPr>
          </a:p>
          <a:p>
            <a:pPr marL="109728"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US" sz="3200" b="0" i="0" u="none" strike="noStrike" kern="1200" cap="none" spc="0" normalizeH="0" baseline="0" noProof="0" dirty="0">
              <a:ln>
                <a:noFill/>
              </a:ln>
              <a:solidFill>
                <a:schemeClr val="tx1"/>
              </a:solidFill>
              <a:effectLst/>
              <a:uLnTx/>
              <a:uFillTx/>
              <a:latin typeface="+mn-lt"/>
              <a:ea typeface="+mn-ea"/>
              <a:cs typeface="+mn-cs"/>
            </a:endParaRPr>
          </a:p>
        </p:txBody>
      </p:sp>
      <p:sp>
        <p:nvSpPr>
          <p:cNvPr id="5" name="Rectangle 4"/>
          <p:cNvSpPr/>
          <p:nvPr/>
        </p:nvSpPr>
        <p:spPr>
          <a:xfrm>
            <a:off x="0" y="5239095"/>
            <a:ext cx="9144000" cy="1618905"/>
          </a:xfrm>
          <a:prstGeom prst="rect">
            <a:avLst/>
          </a:prstGeom>
        </p:spPr>
        <p:txBody>
          <a:bodyPr wrap="square">
            <a:spAutoFit/>
          </a:bodyPr>
          <a:lstStyle/>
          <a:p>
            <a:pPr marL="109728" lvl="0">
              <a:spcBef>
                <a:spcPct val="20000"/>
              </a:spcBef>
              <a:defRPr/>
            </a:pPr>
            <a:r>
              <a:rPr lang="en-US" sz="3200" b="1" dirty="0"/>
              <a:t>δ1= Y(1)×(1-Y(1))×[</a:t>
            </a:r>
            <a:r>
              <a:rPr lang="en-US" sz="3200" b="1" dirty="0">
                <a:solidFill>
                  <a:srgbClr val="FF0000"/>
                </a:solidFill>
              </a:rPr>
              <a:t>e(1)+</a:t>
            </a:r>
            <a:r>
              <a:rPr lang="el-GR" sz="3200" b="1" dirty="0">
                <a:solidFill>
                  <a:srgbClr val="FF0000"/>
                </a:solidFill>
              </a:rPr>
              <a:t>δ</a:t>
            </a:r>
            <a:r>
              <a:rPr lang="en-US" sz="3200" b="1" dirty="0">
                <a:solidFill>
                  <a:srgbClr val="FF0000"/>
                </a:solidFill>
              </a:rPr>
              <a:t>2×g</a:t>
            </a:r>
            <a:r>
              <a:rPr lang="en-US" sz="3200" b="1" dirty="0"/>
              <a:t>]</a:t>
            </a:r>
          </a:p>
          <a:p>
            <a:pPr marL="109728" lvl="0">
              <a:spcBef>
                <a:spcPct val="20000"/>
              </a:spcBef>
              <a:defRPr/>
            </a:pPr>
            <a:r>
              <a:rPr lang="en-US" sz="2800" b="1" dirty="0"/>
              <a:t>    = 0.5037×0.4963×[0.0963+0.0474×0.4]</a:t>
            </a:r>
          </a:p>
          <a:p>
            <a:pPr marL="109728" lvl="0">
              <a:spcBef>
                <a:spcPct val="20000"/>
              </a:spcBef>
              <a:defRPr/>
            </a:pPr>
            <a:r>
              <a:rPr lang="en-US" sz="2800" b="1" dirty="0"/>
              <a:t>    =0.0288</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80354"/>
                                        </p:tgtEl>
                                        <p:attrNameLst>
                                          <p:attrName>style.visibility</p:attrName>
                                        </p:attrNameLst>
                                      </p:cBhvr>
                                      <p:to>
                                        <p:strVal val="visible"/>
                                      </p:to>
                                    </p:set>
                                    <p:anim calcmode="lin" valueType="num">
                                      <p:cBhvr additive="base">
                                        <p:cTn id="7" dur="500" fill="hold"/>
                                        <p:tgtEl>
                                          <p:spTgt spid="1380354"/>
                                        </p:tgtEl>
                                        <p:attrNameLst>
                                          <p:attrName>ppt_x</p:attrName>
                                        </p:attrNameLst>
                                      </p:cBhvr>
                                      <p:tavLst>
                                        <p:tav tm="0">
                                          <p:val>
                                            <p:strVal val="#ppt_x"/>
                                          </p:val>
                                        </p:tav>
                                        <p:tav tm="100000">
                                          <p:val>
                                            <p:strVal val="#ppt_x"/>
                                          </p:val>
                                        </p:tav>
                                      </p:tavLst>
                                    </p:anim>
                                    <p:anim calcmode="lin" valueType="num">
                                      <p:cBhvr additive="base">
                                        <p:cTn id="8" dur="500" fill="hold"/>
                                        <p:tgtEl>
                                          <p:spTgt spid="138035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380355"/>
                                        </p:tgtEl>
                                        <p:attrNameLst>
                                          <p:attrName>style.visibility</p:attrName>
                                        </p:attrNameLst>
                                      </p:cBhvr>
                                      <p:to>
                                        <p:strVal val="visible"/>
                                      </p:to>
                                    </p:set>
                                    <p:anim calcmode="lin" valueType="num">
                                      <p:cBhvr additive="base">
                                        <p:cTn id="13" dur="500" fill="hold"/>
                                        <p:tgtEl>
                                          <p:spTgt spid="1380355"/>
                                        </p:tgtEl>
                                        <p:attrNameLst>
                                          <p:attrName>ppt_x</p:attrName>
                                        </p:attrNameLst>
                                      </p:cBhvr>
                                      <p:tavLst>
                                        <p:tav tm="0">
                                          <p:val>
                                            <p:strVal val="#ppt_x"/>
                                          </p:val>
                                        </p:tav>
                                        <p:tav tm="100000">
                                          <p:val>
                                            <p:strVal val="#ppt_x"/>
                                          </p:val>
                                        </p:tav>
                                      </p:tavLst>
                                    </p:anim>
                                    <p:anim calcmode="lin" valueType="num">
                                      <p:cBhvr additive="base">
                                        <p:cTn id="14" dur="500" fill="hold"/>
                                        <p:tgtEl>
                                          <p:spTgt spid="138035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animEffect transition="in" filter="fade">
                                      <p:cBhvr>
                                        <p:cTn id="19" dur="500"/>
                                        <p:tgtEl>
                                          <p:spTgt spid="4">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4">
                                            <p:txEl>
                                              <p:pRg st="1" end="1"/>
                                            </p:txEl>
                                          </p:spTgt>
                                        </p:tgtEl>
                                        <p:attrNameLst>
                                          <p:attrName>style.visibility</p:attrName>
                                        </p:attrNameLst>
                                      </p:cBhvr>
                                      <p:to>
                                        <p:strVal val="visible"/>
                                      </p:to>
                                    </p:set>
                                    <p:animEffect transition="in" filter="fade">
                                      <p:cBhvr>
                                        <p:cTn id="24" dur="500"/>
                                        <p:tgtEl>
                                          <p:spTgt spid="4">
                                            <p:txEl>
                                              <p:pRg st="1" end="1"/>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4">
                                            <p:txEl>
                                              <p:pRg st="2" end="2"/>
                                            </p:txEl>
                                          </p:spTgt>
                                        </p:tgtEl>
                                        <p:attrNameLst>
                                          <p:attrName>style.visibility</p:attrName>
                                        </p:attrNameLst>
                                      </p:cBhvr>
                                      <p:to>
                                        <p:strVal val="visible"/>
                                      </p:to>
                                    </p:set>
                                    <p:animEffect transition="in" filter="fade">
                                      <p:cBhvr>
                                        <p:cTn id="29" dur="500"/>
                                        <p:tgtEl>
                                          <p:spTgt spid="4">
                                            <p:txEl>
                                              <p:pRg st="2" end="2"/>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4">
                                            <p:txEl>
                                              <p:pRg st="3" end="3"/>
                                            </p:txEl>
                                          </p:spTgt>
                                        </p:tgtEl>
                                        <p:attrNameLst>
                                          <p:attrName>style.visibility</p:attrName>
                                        </p:attrNameLst>
                                      </p:cBhvr>
                                      <p:to>
                                        <p:strVal val="visible"/>
                                      </p:to>
                                    </p:set>
                                    <p:animEffect transition="in" filter="fade">
                                      <p:cBhvr>
                                        <p:cTn id="34" dur="500"/>
                                        <p:tgtEl>
                                          <p:spTgt spid="4">
                                            <p:txEl>
                                              <p:pRg st="3" end="3"/>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4">
                                            <p:txEl>
                                              <p:pRg st="4" end="4"/>
                                            </p:txEl>
                                          </p:spTgt>
                                        </p:tgtEl>
                                        <p:attrNameLst>
                                          <p:attrName>style.visibility</p:attrName>
                                        </p:attrNameLst>
                                      </p:cBhvr>
                                      <p:to>
                                        <p:strVal val="visible"/>
                                      </p:to>
                                    </p:set>
                                    <p:animEffect transition="in" filter="fade">
                                      <p:cBhvr>
                                        <p:cTn id="39" dur="500"/>
                                        <p:tgtEl>
                                          <p:spTgt spid="4">
                                            <p:txEl>
                                              <p:pRg st="4" end="4"/>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4">
                                            <p:txEl>
                                              <p:pRg st="6" end="6"/>
                                            </p:txEl>
                                          </p:spTgt>
                                        </p:tgtEl>
                                        <p:attrNameLst>
                                          <p:attrName>style.visibility</p:attrName>
                                        </p:attrNameLst>
                                      </p:cBhvr>
                                      <p:to>
                                        <p:strVal val="visible"/>
                                      </p:to>
                                    </p:set>
                                    <p:animEffect transition="in" filter="fade">
                                      <p:cBhvr>
                                        <p:cTn id="44" dur="500"/>
                                        <p:tgtEl>
                                          <p:spTgt spid="4">
                                            <p:txEl>
                                              <p:pRg st="6" end="6"/>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4">
                                            <p:txEl>
                                              <p:pRg st="11" end="11"/>
                                            </p:txEl>
                                          </p:spTgt>
                                        </p:tgtEl>
                                        <p:attrNameLst>
                                          <p:attrName>style.visibility</p:attrName>
                                        </p:attrNameLst>
                                      </p:cBhvr>
                                      <p:to>
                                        <p:strVal val="visible"/>
                                      </p:to>
                                    </p:set>
                                    <p:animEffect transition="in" filter="fade">
                                      <p:cBhvr>
                                        <p:cTn id="49" dur="500"/>
                                        <p:tgtEl>
                                          <p:spTgt spid="4">
                                            <p:txEl>
                                              <p:pRg st="11" end="11"/>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2" presetClass="entr" presetSubtype="4" fill="hold" grpId="0" nodeType="clickEffect">
                                  <p:stCondLst>
                                    <p:cond delay="0"/>
                                  </p:stCondLst>
                                  <p:childTnLst>
                                    <p:set>
                                      <p:cBhvr>
                                        <p:cTn id="53" dur="1" fill="hold">
                                          <p:stCondLst>
                                            <p:cond delay="0"/>
                                          </p:stCondLst>
                                        </p:cTn>
                                        <p:tgtEl>
                                          <p:spTgt spid="5"/>
                                        </p:tgtEl>
                                        <p:attrNameLst>
                                          <p:attrName>style.visibility</p:attrName>
                                        </p:attrNameLst>
                                      </p:cBhvr>
                                      <p:to>
                                        <p:strVal val="visible"/>
                                      </p:to>
                                    </p:set>
                                    <p:anim calcmode="lin" valueType="num">
                                      <p:cBhvr additive="base">
                                        <p:cTn id="54" dur="500" fill="hold"/>
                                        <p:tgtEl>
                                          <p:spTgt spid="5"/>
                                        </p:tgtEl>
                                        <p:attrNameLst>
                                          <p:attrName>ppt_x</p:attrName>
                                        </p:attrNameLst>
                                      </p:cBhvr>
                                      <p:tavLst>
                                        <p:tav tm="0">
                                          <p:val>
                                            <p:strVal val="#ppt_x"/>
                                          </p:val>
                                        </p:tav>
                                        <p:tav tm="100000">
                                          <p:val>
                                            <p:strVal val="#ppt_x"/>
                                          </p:val>
                                        </p:tav>
                                      </p:tavLst>
                                    </p:anim>
                                    <p:anim calcmode="lin" valueType="num">
                                      <p:cBhvr additive="base">
                                        <p:cTn id="55"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txBox="1">
            <a:spLocks/>
          </p:cNvSpPr>
          <p:nvPr/>
        </p:nvSpPr>
        <p:spPr>
          <a:xfrm>
            <a:off x="0" y="2717175"/>
            <a:ext cx="8991600" cy="2388225"/>
          </a:xfrm>
          <a:prstGeom prst="rect">
            <a:avLst/>
          </a:prstGeom>
        </p:spPr>
        <p:txBody>
          <a:bodyPr>
            <a:normAutofit/>
          </a:bodyPr>
          <a:lstStyle/>
          <a:p>
            <a:pPr marL="109728">
              <a:spcBef>
                <a:spcPct val="20000"/>
              </a:spcBef>
              <a:defRPr/>
            </a:pPr>
            <a:r>
              <a:rPr lang="el-GR" sz="2400" b="1" dirty="0"/>
              <a:t>δ</a:t>
            </a:r>
            <a:r>
              <a:rPr lang="en-US" sz="2400" b="1" dirty="0"/>
              <a:t>2=0.0474; δ1= 0.0288</a:t>
            </a:r>
          </a:p>
          <a:p>
            <a:pPr marL="109728">
              <a:spcBef>
                <a:spcPct val="20000"/>
              </a:spcBef>
              <a:defRPr/>
            </a:pPr>
            <a:r>
              <a:rPr lang="en-US" sz="2400" b="1" dirty="0"/>
              <a:t>Δw</a:t>
            </a:r>
            <a:r>
              <a:rPr lang="en-US" sz="2400" b="1" baseline="-25000" dirty="0"/>
              <a:t>2</a:t>
            </a:r>
            <a:r>
              <a:rPr lang="en-US" sz="2400" b="1" dirty="0"/>
              <a:t> =</a:t>
            </a:r>
            <a:r>
              <a:rPr lang="el-GR" sz="2400" b="1" dirty="0"/>
              <a:t>η×δ</a:t>
            </a:r>
            <a:r>
              <a:rPr lang="en-US" sz="2400" b="1" dirty="0"/>
              <a:t>2×X(1) </a:t>
            </a:r>
            <a:r>
              <a:rPr kumimoji="0" lang="en-US" sz="2400" b="1" i="0" u="none" strike="noStrike" kern="1200" cap="none" spc="0" normalizeH="0" baseline="0" noProof="0" dirty="0">
                <a:ln>
                  <a:noFill/>
                </a:ln>
                <a:solidFill>
                  <a:schemeClr val="tx1"/>
                </a:solidFill>
                <a:effectLst/>
                <a:uLnTx/>
                <a:uFillTx/>
                <a:latin typeface="+mn-lt"/>
                <a:ea typeface="+mn-ea"/>
                <a:cs typeface="+mn-cs"/>
              </a:rPr>
              <a:t>= 0.5×0.0474×0.1</a:t>
            </a:r>
            <a:r>
              <a:rPr kumimoji="0" lang="en-US" sz="2400" b="1" i="0" u="none" strike="noStrike" kern="1200" cap="none" spc="0" normalizeH="0" noProof="0" dirty="0">
                <a:ln>
                  <a:noFill/>
                </a:ln>
                <a:solidFill>
                  <a:schemeClr val="tx1"/>
                </a:solidFill>
                <a:effectLst/>
                <a:uLnTx/>
                <a:uFillTx/>
                <a:latin typeface="+mn-lt"/>
                <a:ea typeface="+mn-ea"/>
                <a:cs typeface="+mn-cs"/>
              </a:rPr>
              <a:t> </a:t>
            </a:r>
            <a:r>
              <a:rPr kumimoji="0" lang="en-US" sz="2400" b="1" i="0" u="none" strike="noStrike" kern="1200" cap="none" spc="0" normalizeH="0" baseline="0" noProof="0" dirty="0">
                <a:ln>
                  <a:noFill/>
                </a:ln>
                <a:solidFill>
                  <a:schemeClr val="tx1"/>
                </a:solidFill>
                <a:effectLst/>
                <a:uLnTx/>
                <a:uFillTx/>
                <a:latin typeface="+mn-lt"/>
                <a:ea typeface="+mn-ea"/>
                <a:cs typeface="+mn-cs"/>
              </a:rPr>
              <a:t>= 0.00237</a:t>
            </a:r>
          </a:p>
          <a:p>
            <a:pPr marL="109728"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2400" b="1" i="0" u="none" strike="noStrike" kern="1200" cap="none" spc="0" normalizeH="0" baseline="0" noProof="0" dirty="0">
                <a:ln>
                  <a:noFill/>
                </a:ln>
                <a:solidFill>
                  <a:schemeClr val="tx1"/>
                </a:solidFill>
                <a:effectLst/>
                <a:uLnTx/>
                <a:uFillTx/>
                <a:latin typeface="+mn-lt"/>
                <a:ea typeface="+mn-ea"/>
                <a:cs typeface="+mn-cs"/>
              </a:rPr>
              <a:t>Δg</a:t>
            </a:r>
            <a:r>
              <a:rPr kumimoji="0" lang="en-US" sz="2400" b="1" i="0" u="none" strike="noStrike" kern="1200" cap="none" spc="0" normalizeH="0" baseline="-25000" noProof="0" dirty="0">
                <a:ln>
                  <a:noFill/>
                </a:ln>
                <a:solidFill>
                  <a:schemeClr val="tx1"/>
                </a:solidFill>
                <a:effectLst/>
                <a:uLnTx/>
                <a:uFillTx/>
                <a:latin typeface="+mn-lt"/>
                <a:ea typeface="+mn-ea"/>
                <a:cs typeface="+mn-cs"/>
              </a:rPr>
              <a:t>2</a:t>
            </a:r>
            <a:r>
              <a:rPr kumimoji="0" lang="en-US" sz="2400" b="1" i="0" u="none" strike="noStrike" kern="1200" cap="none" spc="0" normalizeH="0" baseline="0" noProof="0" dirty="0">
                <a:ln>
                  <a:noFill/>
                </a:ln>
                <a:solidFill>
                  <a:schemeClr val="tx1"/>
                </a:solidFill>
                <a:effectLst/>
                <a:uLnTx/>
                <a:uFillTx/>
                <a:latin typeface="+mn-lt"/>
                <a:ea typeface="+mn-ea"/>
                <a:cs typeface="+mn-cs"/>
              </a:rPr>
              <a:t> = </a:t>
            </a:r>
            <a:r>
              <a:rPr kumimoji="0" lang="el-GR" sz="2400" b="1" i="0" u="none" strike="noStrike" kern="1200" cap="none" spc="0" normalizeH="0" baseline="0" noProof="0" dirty="0">
                <a:ln>
                  <a:noFill/>
                </a:ln>
                <a:solidFill>
                  <a:schemeClr val="tx1"/>
                </a:solidFill>
                <a:effectLst/>
                <a:uLnTx/>
                <a:uFillTx/>
                <a:latin typeface="+mn-lt"/>
                <a:ea typeface="+mn-ea"/>
                <a:cs typeface="+mn-cs"/>
              </a:rPr>
              <a:t>η×δ</a:t>
            </a:r>
            <a:r>
              <a:rPr kumimoji="0" lang="en-US" sz="2400" b="1" i="0" u="none" strike="noStrike" kern="1200" cap="none" spc="0" normalizeH="0" baseline="0" noProof="0" dirty="0">
                <a:ln>
                  <a:noFill/>
                </a:ln>
                <a:solidFill>
                  <a:schemeClr val="tx1"/>
                </a:solidFill>
                <a:effectLst/>
                <a:uLnTx/>
                <a:uFillTx/>
                <a:latin typeface="+mn-lt"/>
                <a:ea typeface="+mn-ea"/>
                <a:cs typeface="+mn-cs"/>
              </a:rPr>
              <a:t>2</a:t>
            </a:r>
            <a:r>
              <a:rPr kumimoji="0" lang="el-GR" sz="2400" b="1" i="0" u="none" strike="noStrike" kern="1200" cap="none" spc="0" normalizeH="0" baseline="0" noProof="0" dirty="0">
                <a:ln>
                  <a:noFill/>
                </a:ln>
                <a:solidFill>
                  <a:schemeClr val="tx1"/>
                </a:solidFill>
                <a:effectLst/>
                <a:uLnTx/>
                <a:uFillTx/>
                <a:latin typeface="+mn-lt"/>
                <a:ea typeface="+mn-ea"/>
                <a:cs typeface="+mn-cs"/>
              </a:rPr>
              <a:t>×</a:t>
            </a:r>
            <a:r>
              <a:rPr kumimoji="0" lang="en-US" sz="2400" b="1" i="0" u="none" strike="noStrike" kern="1200" cap="none" spc="0" normalizeH="0" baseline="0" noProof="0" dirty="0">
                <a:ln>
                  <a:noFill/>
                </a:ln>
                <a:solidFill>
                  <a:schemeClr val="tx1"/>
                </a:solidFill>
                <a:effectLst/>
                <a:uLnTx/>
                <a:uFillTx/>
                <a:latin typeface="+mn-lt"/>
                <a:ea typeface="+mn-ea"/>
                <a:cs typeface="+mn-cs"/>
              </a:rPr>
              <a:t>Y(1)= 0.5×0.0474×0.5037 = 0.0119</a:t>
            </a:r>
          </a:p>
          <a:p>
            <a:pPr marL="109728" lvl="0">
              <a:spcBef>
                <a:spcPct val="20000"/>
              </a:spcBef>
              <a:defRPr/>
            </a:pPr>
            <a:r>
              <a:rPr lang="el-GR" sz="2800" b="1" dirty="0"/>
              <a:t>Δ</a:t>
            </a:r>
            <a:r>
              <a:rPr lang="en-US" sz="2800" b="1" dirty="0"/>
              <a:t>w</a:t>
            </a:r>
            <a:r>
              <a:rPr lang="en-US" sz="2800" b="1" baseline="-25000" dirty="0"/>
              <a:t>1</a:t>
            </a:r>
            <a:r>
              <a:rPr lang="en-US" sz="2800" b="1" dirty="0"/>
              <a:t> =</a:t>
            </a:r>
            <a:r>
              <a:rPr lang="el-GR" sz="2800" b="1" dirty="0"/>
              <a:t>η×δ</a:t>
            </a:r>
            <a:r>
              <a:rPr lang="en-US" sz="2800" b="1" dirty="0"/>
              <a:t>1</a:t>
            </a:r>
            <a:r>
              <a:rPr lang="el-GR" sz="2800" b="1" dirty="0"/>
              <a:t>×</a:t>
            </a:r>
            <a:r>
              <a:rPr lang="en-US" sz="2800" b="1" dirty="0"/>
              <a:t>X(0)</a:t>
            </a:r>
            <a:r>
              <a:rPr lang="en-US" sz="2400" b="1" dirty="0"/>
              <a:t>  =0.5×0.0288×0.0  =0.0007</a:t>
            </a:r>
          </a:p>
          <a:p>
            <a:pPr marL="109728" lvl="0">
              <a:spcBef>
                <a:spcPct val="20000"/>
              </a:spcBef>
              <a:defRPr/>
            </a:pPr>
            <a:r>
              <a:rPr lang="en-US" sz="2800" b="1" dirty="0" err="1"/>
              <a:t>Δg</a:t>
            </a:r>
            <a:r>
              <a:rPr lang="en-US" sz="2800" b="1" dirty="0"/>
              <a:t> </a:t>
            </a:r>
            <a:r>
              <a:rPr lang="en-US" sz="2800" b="1" baseline="-25000" dirty="0"/>
              <a:t>1</a:t>
            </a:r>
            <a:r>
              <a:rPr lang="en-US" sz="2800" b="1" dirty="0"/>
              <a:t>= </a:t>
            </a:r>
            <a:r>
              <a:rPr lang="el-GR" sz="2800" b="1" dirty="0"/>
              <a:t>η×δ</a:t>
            </a:r>
            <a:r>
              <a:rPr lang="en-US" sz="2800" b="1" dirty="0"/>
              <a:t>1</a:t>
            </a:r>
            <a:r>
              <a:rPr lang="el-GR" sz="2800" b="1" dirty="0"/>
              <a:t>×</a:t>
            </a:r>
            <a:r>
              <a:rPr lang="en-US" sz="2800" b="1" dirty="0"/>
              <a:t>Y(0)</a:t>
            </a:r>
            <a:r>
              <a:rPr lang="en-US" sz="2400" b="1" dirty="0"/>
              <a:t> =0.5×0.0288×0=0</a:t>
            </a:r>
          </a:p>
          <a:p>
            <a:pPr marL="109728"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US" sz="2400" b="1" i="0" u="none" strike="noStrike" kern="1200" cap="none" spc="0" normalizeH="0" baseline="0" noProof="0" dirty="0">
              <a:ln>
                <a:noFill/>
              </a:ln>
              <a:solidFill>
                <a:schemeClr val="tx1"/>
              </a:solidFill>
              <a:effectLst/>
              <a:uLnTx/>
              <a:uFillTx/>
              <a:latin typeface="+mn-lt"/>
              <a:ea typeface="+mn-ea"/>
              <a:cs typeface="+mn-cs"/>
            </a:endParaRPr>
          </a:p>
          <a:p>
            <a:pPr marL="109728"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US" sz="2400" b="1" i="0" u="none" strike="noStrike" kern="1200" cap="none" spc="0" normalizeH="0" baseline="0" noProof="0" dirty="0">
              <a:ln>
                <a:noFill/>
              </a:ln>
              <a:solidFill>
                <a:schemeClr val="tx1"/>
              </a:solidFill>
              <a:effectLst/>
              <a:uLnTx/>
              <a:uFillTx/>
              <a:latin typeface="+mn-lt"/>
              <a:ea typeface="+mn-ea"/>
              <a:cs typeface="+mn-cs"/>
            </a:endParaRPr>
          </a:p>
          <a:p>
            <a:pPr marL="109728"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US" sz="2000" b="0" i="0" u="none" strike="noStrike" kern="1200" cap="none" spc="0" normalizeH="0" baseline="0" noProof="0" dirty="0">
              <a:ln>
                <a:noFill/>
              </a:ln>
              <a:solidFill>
                <a:schemeClr val="tx1"/>
              </a:solidFill>
              <a:effectLst/>
              <a:uLnTx/>
              <a:uFillTx/>
              <a:latin typeface="+mn-lt"/>
              <a:ea typeface="+mn-ea"/>
              <a:cs typeface="+mn-cs"/>
            </a:endParaRPr>
          </a:p>
        </p:txBody>
      </p:sp>
      <p:pic>
        <p:nvPicPr>
          <p:cNvPr id="5" name="Picture 4"/>
          <p:cNvPicPr>
            <a:picLocks noChangeAspect="1" noChangeArrowheads="1"/>
          </p:cNvPicPr>
          <p:nvPr/>
        </p:nvPicPr>
        <p:blipFill>
          <a:blip r:embed="rId3" cstate="print"/>
          <a:srcRect/>
          <a:stretch>
            <a:fillRect/>
          </a:stretch>
        </p:blipFill>
        <p:spPr bwMode="auto">
          <a:xfrm>
            <a:off x="0" y="0"/>
            <a:ext cx="9144000" cy="2667000"/>
          </a:xfrm>
          <a:prstGeom prst="rect">
            <a:avLst/>
          </a:prstGeom>
          <a:noFill/>
          <a:ln w="9525">
            <a:noFill/>
            <a:miter lim="800000"/>
            <a:headEnd/>
            <a:tailEnd/>
          </a:ln>
        </p:spPr>
      </p:pic>
      <p:graphicFrame>
        <p:nvGraphicFramePr>
          <p:cNvPr id="1260545" name="Object 1"/>
          <p:cNvGraphicFramePr>
            <a:graphicFrameLocks noChangeAspect="1"/>
          </p:cNvGraphicFramePr>
          <p:nvPr/>
        </p:nvGraphicFramePr>
        <p:xfrm>
          <a:off x="47895" y="5334000"/>
          <a:ext cx="9096105" cy="1066800"/>
        </p:xfrm>
        <a:graphic>
          <a:graphicData uri="http://schemas.openxmlformats.org/presentationml/2006/ole">
            <mc:AlternateContent xmlns:mc="http://schemas.openxmlformats.org/markup-compatibility/2006">
              <mc:Choice xmlns:v="urn:schemas-microsoft-com:vml" Requires="v">
                <p:oleObj spid="_x0000_s1260546" name="Equation" r:id="rId4" imgW="3898800" imgH="457200" progId="Equation.DSMT4">
                  <p:embed/>
                </p:oleObj>
              </mc:Choice>
              <mc:Fallback>
                <p:oleObj name="Equation" r:id="rId4" imgW="3898800" imgH="457200" progId="Equation.DSMT4">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895" y="5334000"/>
                        <a:ext cx="9096105" cy="1066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5"/>
                                        </p:tgtEl>
                                        <p:attrNameLst>
                                          <p:attrName>style.visibility</p:attrName>
                                        </p:attrNameLst>
                                      </p:cBhvr>
                                      <p:to>
                                        <p:strVal val="visible"/>
                                      </p:to>
                                    </p:set>
                                    <p:anim calcmode="lin" valueType="num">
                                      <p:cBhvr additive="base">
                                        <p:cTn id="32" dur="500" fill="hold"/>
                                        <p:tgtEl>
                                          <p:spTgt spid="5"/>
                                        </p:tgtEl>
                                        <p:attrNameLst>
                                          <p:attrName>ppt_x</p:attrName>
                                        </p:attrNameLst>
                                      </p:cBhvr>
                                      <p:tavLst>
                                        <p:tav tm="0">
                                          <p:val>
                                            <p:strVal val="#ppt_x"/>
                                          </p:val>
                                        </p:tav>
                                        <p:tav tm="100000">
                                          <p:val>
                                            <p:strVal val="#ppt_x"/>
                                          </p:val>
                                        </p:tav>
                                      </p:tavLst>
                                    </p:anim>
                                    <p:anim calcmode="lin" valueType="num">
                                      <p:cBhvr additive="base">
                                        <p:cTn id="33"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nodeType="clickEffect">
                                  <p:stCondLst>
                                    <p:cond delay="0"/>
                                  </p:stCondLst>
                                  <p:childTnLst>
                                    <p:set>
                                      <p:cBhvr>
                                        <p:cTn id="37" dur="1" fill="hold">
                                          <p:stCondLst>
                                            <p:cond delay="0"/>
                                          </p:stCondLst>
                                        </p:cTn>
                                        <p:tgtEl>
                                          <p:spTgt spid="1260545"/>
                                        </p:tgtEl>
                                        <p:attrNameLst>
                                          <p:attrName>style.visibility</p:attrName>
                                        </p:attrNameLst>
                                      </p:cBhvr>
                                      <p:to>
                                        <p:strVal val="visible"/>
                                      </p:to>
                                    </p:set>
                                    <p:anim calcmode="lin" valueType="num">
                                      <p:cBhvr additive="base">
                                        <p:cTn id="38" dur="500" fill="hold"/>
                                        <p:tgtEl>
                                          <p:spTgt spid="1260545"/>
                                        </p:tgtEl>
                                        <p:attrNameLst>
                                          <p:attrName>ppt_x</p:attrName>
                                        </p:attrNameLst>
                                      </p:cBhvr>
                                      <p:tavLst>
                                        <p:tav tm="0">
                                          <p:val>
                                            <p:strVal val="#ppt_x"/>
                                          </p:val>
                                        </p:tav>
                                        <p:tav tm="100000">
                                          <p:val>
                                            <p:strVal val="#ppt_x"/>
                                          </p:val>
                                        </p:tav>
                                      </p:tavLst>
                                    </p:anim>
                                    <p:anim calcmode="lin" valueType="num">
                                      <p:cBhvr additive="base">
                                        <p:cTn id="39" dur="500" fill="hold"/>
                                        <p:tgtEl>
                                          <p:spTgt spid="126054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0"/>
            <a:ext cx="9144000" cy="5632311"/>
          </a:xfrm>
          <a:prstGeom prst="rect">
            <a:avLst/>
          </a:prstGeom>
        </p:spPr>
        <p:txBody>
          <a:bodyPr wrap="square">
            <a:spAutoFit/>
          </a:bodyPr>
          <a:lstStyle/>
          <a:p>
            <a:r>
              <a:rPr lang="en-US" sz="3600" b="1" i="1" dirty="0">
                <a:solidFill>
                  <a:srgbClr val="FF0000"/>
                </a:solidFill>
              </a:rPr>
              <a:t>Truncated BPTT</a:t>
            </a:r>
          </a:p>
          <a:p>
            <a:endParaRPr lang="en-US" sz="3600" b="1" i="1" dirty="0"/>
          </a:p>
          <a:p>
            <a:r>
              <a:rPr lang="en-US" sz="3600" b="1" i="1" dirty="0"/>
              <a:t>It processes the sequence one </a:t>
            </a:r>
            <a:r>
              <a:rPr lang="en-US" sz="3600" b="1" i="1" dirty="0" err="1"/>
              <a:t>timestep</a:t>
            </a:r>
            <a:r>
              <a:rPr lang="en-US" sz="3600" b="1" i="1" dirty="0"/>
              <a:t> at a time, and every k1 </a:t>
            </a:r>
            <a:r>
              <a:rPr lang="en-US" sz="3600" b="1" i="1" dirty="0" err="1"/>
              <a:t>timesteps</a:t>
            </a:r>
            <a:r>
              <a:rPr lang="en-US" sz="3600" b="1" i="1" dirty="0"/>
              <a:t>, it runs BPTT for k2 </a:t>
            </a:r>
            <a:r>
              <a:rPr lang="en-US" sz="3600" b="1" i="1" dirty="0" err="1"/>
              <a:t>timesteps</a:t>
            </a:r>
            <a:r>
              <a:rPr lang="en-US" sz="3600" b="1" i="1" dirty="0"/>
              <a:t>, so a parameter update can be cheap if k2 is small. </a:t>
            </a:r>
          </a:p>
          <a:p>
            <a:endParaRPr lang="en-US" sz="3600" b="1" i="1" dirty="0"/>
          </a:p>
          <a:p>
            <a:r>
              <a:rPr lang="en-US" sz="3600" b="1" i="1" dirty="0"/>
              <a:t>Consequently, its hidden states have been exposed to many time steps and so may contain useful information about the far past.</a:t>
            </a:r>
            <a:endParaRPr lang="en-US" sz="3600" b="1" dirty="0"/>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143000"/>
            <a:ext cx="9144000" cy="5078313"/>
          </a:xfrm>
          <a:prstGeom prst="rect">
            <a:avLst/>
          </a:prstGeom>
        </p:spPr>
        <p:txBody>
          <a:bodyPr wrap="square">
            <a:spAutoFit/>
          </a:bodyPr>
          <a:lstStyle/>
          <a:p>
            <a:r>
              <a:rPr lang="en-US" sz="3600" dirty="0">
                <a:solidFill>
                  <a:srgbClr val="FF0000"/>
                </a:solidFill>
              </a:rPr>
              <a:t>Truncated BPTT steps : </a:t>
            </a:r>
          </a:p>
          <a:p>
            <a:endParaRPr lang="en-US" sz="3600" dirty="0"/>
          </a:p>
          <a:p>
            <a:r>
              <a:rPr lang="en-US" sz="3600" dirty="0"/>
              <a:t>1 for t from 1 to T do </a:t>
            </a:r>
          </a:p>
          <a:p>
            <a:r>
              <a:rPr lang="en-US" sz="3600" dirty="0"/>
              <a:t>2 Run the RNN for one step, computing h</a:t>
            </a:r>
            <a:r>
              <a:rPr lang="en-US" sz="3600" baseline="-25000" dirty="0"/>
              <a:t>t</a:t>
            </a:r>
            <a:r>
              <a:rPr lang="en-US" sz="3600" dirty="0"/>
              <a:t> and </a:t>
            </a:r>
            <a:r>
              <a:rPr lang="en-US" sz="3600" dirty="0" err="1"/>
              <a:t>z</a:t>
            </a:r>
            <a:r>
              <a:rPr lang="en-US" sz="3600" baseline="-25000" dirty="0" err="1"/>
              <a:t>t</a:t>
            </a:r>
            <a:r>
              <a:rPr lang="en-US" sz="3600" dirty="0"/>
              <a:t> </a:t>
            </a:r>
          </a:p>
          <a:p>
            <a:r>
              <a:rPr lang="en-US" sz="3600" dirty="0"/>
              <a:t>3 if t divides k</a:t>
            </a:r>
            <a:r>
              <a:rPr lang="en-US" sz="3600" baseline="-25000" dirty="0"/>
              <a:t>1</a:t>
            </a:r>
            <a:r>
              <a:rPr lang="en-US" sz="3600" dirty="0"/>
              <a:t> then </a:t>
            </a:r>
          </a:p>
          <a:p>
            <a:r>
              <a:rPr lang="en-US" sz="3600" dirty="0"/>
              <a:t>4 Run BPTT(calculate new weights)  from t down to t − k</a:t>
            </a:r>
            <a:r>
              <a:rPr lang="en-US" sz="3600" baseline="-25000" dirty="0"/>
              <a:t>2</a:t>
            </a:r>
            <a:endParaRPr lang="en-US" sz="3600" dirty="0"/>
          </a:p>
          <a:p>
            <a:r>
              <a:rPr lang="en-US" sz="3600" dirty="0"/>
              <a:t> 5 end if</a:t>
            </a:r>
          </a:p>
          <a:p>
            <a:r>
              <a:rPr lang="en-US" sz="3600" dirty="0"/>
              <a:t> 6 end for</a:t>
            </a:r>
            <a:endParaRPr 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905001"/>
            <a:ext cx="9144000" cy="4955203"/>
          </a:xfrm>
          <a:prstGeom prst="rect">
            <a:avLst/>
          </a:prstGeom>
        </p:spPr>
        <p:txBody>
          <a:bodyPr wrap="square">
            <a:spAutoFit/>
          </a:bodyPr>
          <a:lstStyle/>
          <a:p>
            <a:r>
              <a:rPr lang="en-US" sz="3200" dirty="0">
                <a:solidFill>
                  <a:srgbClr val="FF0000"/>
                </a:solidFill>
              </a:rPr>
              <a:t>In which data the order matter in our ML space ????</a:t>
            </a:r>
            <a:endParaRPr lang="en-US" sz="2800" dirty="0">
              <a:solidFill>
                <a:srgbClr val="FF0000"/>
              </a:solidFill>
            </a:endParaRPr>
          </a:p>
          <a:p>
            <a:pPr>
              <a:lnSpc>
                <a:spcPct val="150000"/>
              </a:lnSpc>
              <a:buFont typeface="Wingdings" pitchFamily="2" charset="2"/>
              <a:buChar char="Ø"/>
            </a:pPr>
            <a:r>
              <a:rPr lang="en-US" sz="2800" dirty="0"/>
              <a:t>Natural Language Data where the order of words matter</a:t>
            </a:r>
          </a:p>
          <a:p>
            <a:pPr>
              <a:lnSpc>
                <a:spcPct val="150000"/>
              </a:lnSpc>
              <a:buFont typeface="Wingdings" pitchFamily="2" charset="2"/>
              <a:buChar char="Ø"/>
            </a:pPr>
            <a:r>
              <a:rPr lang="en-US" sz="2800" dirty="0"/>
              <a:t>Speech data</a:t>
            </a:r>
          </a:p>
          <a:p>
            <a:pPr>
              <a:lnSpc>
                <a:spcPct val="150000"/>
              </a:lnSpc>
              <a:buFont typeface="Wingdings" pitchFamily="2" charset="2"/>
              <a:buChar char="Ø"/>
            </a:pPr>
            <a:r>
              <a:rPr lang="en-US" sz="2800" dirty="0"/>
              <a:t>Time series data</a:t>
            </a:r>
          </a:p>
          <a:p>
            <a:pPr>
              <a:lnSpc>
                <a:spcPct val="150000"/>
              </a:lnSpc>
              <a:buFont typeface="Wingdings" pitchFamily="2" charset="2"/>
              <a:buChar char="Ø"/>
            </a:pPr>
            <a:r>
              <a:rPr lang="en-US" sz="2800" dirty="0"/>
              <a:t>Video/Music Sequences data</a:t>
            </a:r>
          </a:p>
          <a:p>
            <a:pPr>
              <a:lnSpc>
                <a:spcPct val="150000"/>
              </a:lnSpc>
              <a:buFont typeface="Wingdings" pitchFamily="2" charset="2"/>
              <a:buChar char="Ø"/>
            </a:pPr>
            <a:r>
              <a:rPr lang="en-US" sz="2800" dirty="0"/>
              <a:t>Stock markets data  etc…. </a:t>
            </a:r>
          </a:p>
          <a:p>
            <a:pPr>
              <a:lnSpc>
                <a:spcPct val="150000"/>
              </a:lnSpc>
              <a:buFont typeface="Wingdings" pitchFamily="2" charset="2"/>
              <a:buChar char="Ø"/>
            </a:pPr>
            <a:endParaRPr lang="en-US" sz="2800" dirty="0"/>
          </a:p>
          <a:p>
            <a:r>
              <a:rPr lang="en-US" sz="3200" dirty="0"/>
              <a:t>How RNNs  solve “order matters” data??????</a:t>
            </a:r>
          </a:p>
        </p:txBody>
      </p:sp>
      <p:sp>
        <p:nvSpPr>
          <p:cNvPr id="4" name="Rectangle 3"/>
          <p:cNvSpPr/>
          <p:nvPr/>
        </p:nvSpPr>
        <p:spPr>
          <a:xfrm>
            <a:off x="0" y="0"/>
            <a:ext cx="9144000" cy="1569660"/>
          </a:xfrm>
          <a:prstGeom prst="rect">
            <a:avLst/>
          </a:prstGeom>
        </p:spPr>
        <p:txBody>
          <a:bodyPr wrap="square">
            <a:spAutoFit/>
          </a:bodyPr>
          <a:lstStyle/>
          <a:p>
            <a:r>
              <a:rPr lang="en-US" sz="3200" dirty="0"/>
              <a:t>Normal FF Neural network does not follow the order, so when we tackle the real world problems where the </a:t>
            </a:r>
            <a:r>
              <a:rPr lang="en-US" sz="3200" dirty="0">
                <a:solidFill>
                  <a:srgbClr val="FF0000"/>
                </a:solidFill>
              </a:rPr>
              <a:t>order matters</a:t>
            </a:r>
            <a:r>
              <a:rPr lang="en-US" sz="3200" dirty="0"/>
              <a:t> , we need </a:t>
            </a:r>
            <a:r>
              <a:rPr lang="en-US" sz="3200" dirty="0">
                <a:solidFill>
                  <a:srgbClr val="FF0000"/>
                </a:solidFill>
              </a:rPr>
              <a:t>Recurrent Neural Networks</a:t>
            </a:r>
            <a:r>
              <a:rPr lang="en-US" sz="3200" dirty="0"/>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 calcmode="lin" valueType="num">
                                      <p:cBhvr additive="base">
                                        <p:cTn id="19"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additive="base">
                                        <p:cTn id="2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anim calcmode="lin" valueType="num">
                                      <p:cBhvr additive="base">
                                        <p:cTn id="3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4" end="4"/>
                                            </p:txEl>
                                          </p:spTgt>
                                        </p:tgtEl>
                                        <p:attrNameLst>
                                          <p:attrName>style.visibility</p:attrName>
                                        </p:attrNameLst>
                                      </p:cBhvr>
                                      <p:to>
                                        <p:strVal val="visible"/>
                                      </p:to>
                                    </p:set>
                                    <p:anim calcmode="lin" valueType="num">
                                      <p:cBhvr additive="base">
                                        <p:cTn id="3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5" end="5"/>
                                            </p:txEl>
                                          </p:spTgt>
                                        </p:tgtEl>
                                        <p:attrNameLst>
                                          <p:attrName>style.visibility</p:attrName>
                                        </p:attrNameLst>
                                      </p:cBhvr>
                                      <p:to>
                                        <p:strVal val="visible"/>
                                      </p:to>
                                    </p:set>
                                    <p:anim calcmode="lin" valueType="num">
                                      <p:cBhvr additive="base">
                                        <p:cTn id="43"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70498" name="Picture 2"/>
          <p:cNvPicPr>
            <a:picLocks noChangeAspect="1" noChangeArrowheads="1"/>
          </p:cNvPicPr>
          <p:nvPr/>
        </p:nvPicPr>
        <p:blipFill>
          <a:blip r:embed="rId2" cstate="print"/>
          <a:srcRect/>
          <a:stretch>
            <a:fillRect/>
          </a:stretch>
        </p:blipFill>
        <p:spPr bwMode="auto">
          <a:xfrm>
            <a:off x="0" y="0"/>
            <a:ext cx="7467600" cy="6585817"/>
          </a:xfrm>
          <a:prstGeom prst="rect">
            <a:avLst/>
          </a:prstGeom>
          <a:noFill/>
          <a:ln w="9525">
            <a:noFill/>
            <a:miter lim="800000"/>
            <a:headEnd/>
            <a:tailEnd/>
          </a:ln>
        </p:spPr>
      </p:pic>
      <p:sp>
        <p:nvSpPr>
          <p:cNvPr id="3" name="TextBox 2"/>
          <p:cNvSpPr txBox="1"/>
          <p:nvPr/>
        </p:nvSpPr>
        <p:spPr>
          <a:xfrm>
            <a:off x="5638800" y="1600200"/>
            <a:ext cx="2209800" cy="400110"/>
          </a:xfrm>
          <a:prstGeom prst="rect">
            <a:avLst/>
          </a:prstGeom>
          <a:noFill/>
        </p:spPr>
        <p:txBody>
          <a:bodyPr wrap="square" rtlCol="0">
            <a:spAutoFit/>
          </a:bodyPr>
          <a:lstStyle/>
          <a:p>
            <a:r>
              <a:rPr lang="en-US" sz="2000" b="1" dirty="0">
                <a:solidFill>
                  <a:srgbClr val="FF0000"/>
                </a:solidFill>
              </a:rPr>
              <a:t>LOSS FUNCTION</a:t>
            </a:r>
          </a:p>
        </p:txBody>
      </p:sp>
      <p:pic>
        <p:nvPicPr>
          <p:cNvPr id="1770499" name="Picture 3"/>
          <p:cNvPicPr>
            <a:picLocks noChangeAspect="1" noChangeArrowheads="1"/>
          </p:cNvPicPr>
          <p:nvPr/>
        </p:nvPicPr>
        <p:blipFill>
          <a:blip r:embed="rId3" cstate="print"/>
          <a:srcRect/>
          <a:stretch>
            <a:fillRect/>
          </a:stretch>
        </p:blipFill>
        <p:spPr bwMode="auto">
          <a:xfrm>
            <a:off x="5791200" y="381000"/>
            <a:ext cx="3086100" cy="128587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770499"/>
                                        </p:tgtEl>
                                        <p:attrNameLst>
                                          <p:attrName>style.visibility</p:attrName>
                                        </p:attrNameLst>
                                      </p:cBhvr>
                                      <p:to>
                                        <p:strVal val="visible"/>
                                      </p:to>
                                    </p:set>
                                    <p:anim calcmode="lin" valueType="num">
                                      <p:cBhvr additive="base">
                                        <p:cTn id="7" dur="500" fill="hold"/>
                                        <p:tgtEl>
                                          <p:spTgt spid="1770499"/>
                                        </p:tgtEl>
                                        <p:attrNameLst>
                                          <p:attrName>ppt_x</p:attrName>
                                        </p:attrNameLst>
                                      </p:cBhvr>
                                      <p:tavLst>
                                        <p:tav tm="0">
                                          <p:val>
                                            <p:strVal val="#ppt_x"/>
                                          </p:val>
                                        </p:tav>
                                        <p:tav tm="100000">
                                          <p:val>
                                            <p:strVal val="#ppt_x"/>
                                          </p:val>
                                        </p:tav>
                                      </p:tavLst>
                                    </p:anim>
                                    <p:anim calcmode="lin" valueType="num">
                                      <p:cBhvr additive="base">
                                        <p:cTn id="8" dur="500" fill="hold"/>
                                        <p:tgtEl>
                                          <p:spTgt spid="177049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1"/>
            <a:ext cx="9144000" cy="7325082"/>
          </a:xfrm>
          <a:prstGeom prst="rect">
            <a:avLst/>
          </a:prstGeom>
          <a:noFill/>
        </p:spPr>
        <p:txBody>
          <a:bodyPr wrap="square" rtlCol="0">
            <a:spAutoFit/>
          </a:bodyPr>
          <a:lstStyle/>
          <a:p>
            <a:r>
              <a:rPr lang="en-US" sz="2800" b="1" dirty="0">
                <a:solidFill>
                  <a:srgbClr val="FF0000"/>
                </a:solidFill>
              </a:rPr>
              <a:t>LOSS FUNCTION</a:t>
            </a:r>
          </a:p>
          <a:p>
            <a:endParaRPr lang="en-US" sz="2800" b="1" dirty="0">
              <a:solidFill>
                <a:srgbClr val="FF0000"/>
              </a:solidFill>
            </a:endParaRPr>
          </a:p>
          <a:p>
            <a:r>
              <a:rPr lang="en-US" sz="2800" dirty="0"/>
              <a:t>Loss function evaluates performance of the network by comparing the output ‘y’ with corresponding target ‘t’</a:t>
            </a:r>
          </a:p>
          <a:p>
            <a:endParaRPr lang="en-US" sz="2800" b="1" dirty="0">
              <a:solidFill>
                <a:srgbClr val="FF0000"/>
              </a:solidFill>
            </a:endParaRPr>
          </a:p>
          <a:p>
            <a:r>
              <a:rPr lang="en-US" sz="2800" b="1" dirty="0"/>
              <a:t>Selection of loss function is problem dependent. </a:t>
            </a:r>
          </a:p>
          <a:p>
            <a:endParaRPr lang="en-US" sz="2800" b="1" dirty="0"/>
          </a:p>
          <a:p>
            <a:endParaRPr lang="en-US" sz="2800" b="1" dirty="0"/>
          </a:p>
          <a:p>
            <a:r>
              <a:rPr lang="en-US" sz="2800" b="1" dirty="0"/>
              <a:t>Some popular loss functions are :</a:t>
            </a:r>
          </a:p>
          <a:p>
            <a:endParaRPr lang="en-US" sz="2800" b="1" dirty="0"/>
          </a:p>
          <a:p>
            <a:pPr marL="514350" indent="-514350">
              <a:buAutoNum type="arabicPeriod"/>
            </a:pPr>
            <a:r>
              <a:rPr lang="en-US" sz="2800" b="1" dirty="0">
                <a:solidFill>
                  <a:srgbClr val="FF0000"/>
                </a:solidFill>
              </a:rPr>
              <a:t>Euclidean distance (y-t)</a:t>
            </a:r>
            <a:r>
              <a:rPr lang="en-US" sz="2800" b="1" baseline="30000" dirty="0">
                <a:solidFill>
                  <a:srgbClr val="FF0000"/>
                </a:solidFill>
              </a:rPr>
              <a:t>2</a:t>
            </a:r>
            <a:r>
              <a:rPr lang="en-US" sz="2800" b="1" dirty="0">
                <a:solidFill>
                  <a:srgbClr val="FF0000"/>
                </a:solidFill>
              </a:rPr>
              <a:t> </a:t>
            </a:r>
            <a:r>
              <a:rPr lang="en-US" sz="2800" b="1" dirty="0"/>
              <a:t>for forecasting of real values</a:t>
            </a:r>
          </a:p>
          <a:p>
            <a:pPr marL="514350" indent="-514350"/>
            <a:endParaRPr lang="en-US" sz="2800" b="1" dirty="0"/>
          </a:p>
          <a:p>
            <a:r>
              <a:rPr lang="en-US" sz="2800" b="1" dirty="0"/>
              <a:t>3. </a:t>
            </a:r>
            <a:r>
              <a:rPr lang="en-US" sz="2800" b="1" dirty="0">
                <a:solidFill>
                  <a:srgbClr val="FF0000"/>
                </a:solidFill>
              </a:rPr>
              <a:t>Cross-entropy :</a:t>
            </a:r>
            <a:r>
              <a:rPr lang="en-US" sz="2800" b="1" dirty="0"/>
              <a:t> for classification problems.</a:t>
            </a:r>
          </a:p>
          <a:p>
            <a:endParaRPr lang="en-US" sz="2800" b="1" dirty="0"/>
          </a:p>
          <a:p>
            <a:endParaRPr lang="en-US" sz="3600" dirty="0"/>
          </a:p>
          <a:p>
            <a:endParaRPr lang="en-US" baseline="-25000" dirty="0"/>
          </a:p>
          <a:p>
            <a:endParaRPr lang="en-US" baseline="-25000" dirty="0"/>
          </a:p>
          <a:p>
            <a:r>
              <a:rPr lang="en-US" baseline="-25000" dirty="0"/>
              <a:t> </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 calcmode="lin" valueType="num">
                                      <p:cBhvr additive="base">
                                        <p:cTn id="13"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anim calcmode="lin" valueType="num">
                                      <p:cBhvr additive="base">
                                        <p:cTn id="19" dur="500" fill="hold"/>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
                                            <p:txEl>
                                              <p:pRg st="7" end="7"/>
                                            </p:txEl>
                                          </p:spTgt>
                                        </p:tgtEl>
                                        <p:attrNameLst>
                                          <p:attrName>style.visibility</p:attrName>
                                        </p:attrNameLst>
                                      </p:cBhvr>
                                      <p:to>
                                        <p:strVal val="visible"/>
                                      </p:to>
                                    </p:set>
                                    <p:anim calcmode="lin" valueType="num">
                                      <p:cBhvr additive="base">
                                        <p:cTn id="25" dur="500" fill="hold"/>
                                        <p:tgtEl>
                                          <p:spTgt spid="2">
                                            <p:txEl>
                                              <p:pRg st="7" end="7"/>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2">
                                            <p:txEl>
                                              <p:pRg st="9" end="9"/>
                                            </p:txEl>
                                          </p:spTgt>
                                        </p:tgtEl>
                                        <p:attrNameLst>
                                          <p:attrName>style.visibility</p:attrName>
                                        </p:attrNameLst>
                                      </p:cBhvr>
                                      <p:to>
                                        <p:strVal val="visible"/>
                                      </p:to>
                                    </p:set>
                                    <p:anim calcmode="lin" valueType="num">
                                      <p:cBhvr additive="base">
                                        <p:cTn id="31" dur="500" fill="hold"/>
                                        <p:tgtEl>
                                          <p:spTgt spid="2">
                                            <p:txEl>
                                              <p:pRg st="9" end="9"/>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2">
                                            <p:txEl>
                                              <p:pRg st="11" end="11"/>
                                            </p:txEl>
                                          </p:spTgt>
                                        </p:tgtEl>
                                        <p:attrNameLst>
                                          <p:attrName>style.visibility</p:attrName>
                                        </p:attrNameLst>
                                      </p:cBhvr>
                                      <p:to>
                                        <p:strVal val="visible"/>
                                      </p:to>
                                    </p:set>
                                    <p:anim calcmode="lin" valueType="num">
                                      <p:cBhvr additive="base">
                                        <p:cTn id="37" dur="500" fill="hold"/>
                                        <p:tgtEl>
                                          <p:spTgt spid="2">
                                            <p:txEl>
                                              <p:pRg st="11" end="11"/>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2">
                                            <p:txEl>
                                              <p:pRg st="11" end="11"/>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2">
                                            <p:txEl>
                                              <p:pRg st="16" end="16"/>
                                            </p:txEl>
                                          </p:spTgt>
                                        </p:tgtEl>
                                        <p:attrNameLst>
                                          <p:attrName>style.visibility</p:attrName>
                                        </p:attrNameLst>
                                      </p:cBhvr>
                                      <p:to>
                                        <p:strVal val="visible"/>
                                      </p:to>
                                    </p:set>
                                    <p:anim calcmode="lin" valueType="num">
                                      <p:cBhvr additive="base">
                                        <p:cTn id="43" dur="500" fill="hold"/>
                                        <p:tgtEl>
                                          <p:spTgt spid="2">
                                            <p:txEl>
                                              <p:pRg st="16" end="1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2">
                                            <p:txEl>
                                              <p:pRg st="16" end="1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7417415"/>
          </a:xfrm>
          <a:prstGeom prst="rect">
            <a:avLst/>
          </a:prstGeom>
        </p:spPr>
        <p:txBody>
          <a:bodyPr wrap="square">
            <a:spAutoFit/>
          </a:bodyPr>
          <a:lstStyle/>
          <a:p>
            <a:r>
              <a:rPr lang="en-US" sz="2800" b="1" dirty="0"/>
              <a:t>The problem with </a:t>
            </a:r>
            <a:r>
              <a:rPr lang="en-US" sz="2800" b="1" dirty="0">
                <a:solidFill>
                  <a:srgbClr val="FF0000"/>
                </a:solidFill>
              </a:rPr>
              <a:t>squared error loss </a:t>
            </a:r>
            <a:r>
              <a:rPr lang="en-US" sz="2800" b="1" dirty="0"/>
              <a:t>in the classification setting is that it </a:t>
            </a:r>
            <a:r>
              <a:rPr lang="en-US" sz="2800" b="1" i="1" dirty="0">
                <a:solidFill>
                  <a:srgbClr val="FF0000"/>
                </a:solidFill>
              </a:rPr>
              <a:t>doesn’t distinguish bad predictions from extremely bad predictions</a:t>
            </a:r>
            <a:r>
              <a:rPr lang="en-US" sz="2800" b="1" dirty="0"/>
              <a:t>. </a:t>
            </a:r>
          </a:p>
          <a:p>
            <a:endParaRPr lang="en-US" sz="2800" b="1" dirty="0"/>
          </a:p>
          <a:p>
            <a:r>
              <a:rPr lang="en-US" sz="2800" b="1" dirty="0"/>
              <a:t>If target = 1, then a prediction of y = 0.01 has roughly the same squared-error loss as a prediction of y = 0.00001, even though in some sense the latter is more wrong. </a:t>
            </a:r>
          </a:p>
          <a:p>
            <a:endParaRPr lang="en-US" sz="2800" b="1" dirty="0"/>
          </a:p>
          <a:p>
            <a:r>
              <a:rPr lang="en-US" sz="2800" dirty="0"/>
              <a:t>The problem with squared error loss is that it treats y=0.01 and y=0.00001 as nearly equivalent.</a:t>
            </a:r>
          </a:p>
          <a:p>
            <a:endParaRPr lang="en-US" sz="2800" b="1" dirty="0"/>
          </a:p>
          <a:p>
            <a:endParaRPr lang="en-US" sz="3600" b="1" dirty="0"/>
          </a:p>
          <a:p>
            <a:r>
              <a:rPr lang="en-US" sz="3600" b="1" i="1" dirty="0">
                <a:solidFill>
                  <a:srgbClr val="FF0000"/>
                </a:solidFill>
              </a:rPr>
              <a:t>from the perspective of optimization, the fact that the losses are nearly equivalent is a big problem. </a:t>
            </a:r>
          </a:p>
          <a:p>
            <a:endParaRPr lang="en-US" sz="2400"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 calcmode="lin" valueType="num">
                                      <p:cBhvr additive="base">
                                        <p:cTn id="1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anim calcmode="lin" valueType="num">
                                      <p:cBhvr additive="base">
                                        <p:cTn id="25"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981200"/>
            <a:ext cx="8991600" cy="2677656"/>
          </a:xfrm>
          <a:prstGeom prst="rect">
            <a:avLst/>
          </a:prstGeom>
        </p:spPr>
        <p:txBody>
          <a:bodyPr wrap="square">
            <a:spAutoFit/>
          </a:bodyPr>
          <a:lstStyle/>
          <a:p>
            <a:r>
              <a:rPr lang="en-US" sz="2800" b="1" dirty="0">
                <a:solidFill>
                  <a:srgbClr val="FF0000"/>
                </a:solidFill>
              </a:rPr>
              <a:t>Log loss </a:t>
            </a:r>
            <a:r>
              <a:rPr lang="en-US" sz="2800" b="1" dirty="0"/>
              <a:t>is used when we have {0,1} response. </a:t>
            </a:r>
          </a:p>
          <a:p>
            <a:endParaRPr lang="en-US" sz="2800" b="1" dirty="0"/>
          </a:p>
          <a:p>
            <a:r>
              <a:rPr lang="en-US" sz="2800" dirty="0"/>
              <a:t>Log-loss can be useful when your goal is not only say if  an object belongs to class A or class B, but provide its probability (say object belong to class A with </a:t>
            </a:r>
            <a:r>
              <a:rPr lang="en-US" sz="2800" dirty="0" err="1"/>
              <a:t>probablitity</a:t>
            </a:r>
            <a:r>
              <a:rPr lang="en-US" sz="2800" dirty="0"/>
              <a:t> 30%). </a:t>
            </a:r>
            <a:endParaRPr lang="en-US" sz="2800"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anim calcmode="lin" valueType="num">
                                      <p:cBhvr additive="base">
                                        <p:cTn id="11"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3733800"/>
            <a:ext cx="9144000" cy="2308324"/>
          </a:xfrm>
          <a:prstGeom prst="rect">
            <a:avLst/>
          </a:prstGeom>
        </p:spPr>
        <p:txBody>
          <a:bodyPr wrap="square">
            <a:spAutoFit/>
          </a:bodyPr>
          <a:lstStyle/>
          <a:p>
            <a:r>
              <a:rPr lang="en-US" sz="2400" b="1" dirty="0"/>
              <a:t>If  t = 1, then a prediction of y = 0.01 has L</a:t>
            </a:r>
            <a:r>
              <a:rPr lang="en-US" sz="2400" b="1" baseline="-25000" dirty="0"/>
              <a:t>CE</a:t>
            </a:r>
            <a:r>
              <a:rPr lang="en-US" sz="2400" b="1" dirty="0"/>
              <a:t>  (0.01, 1) = 4.6  </a:t>
            </a:r>
          </a:p>
          <a:p>
            <a:r>
              <a:rPr lang="en-US" sz="2400" b="1" dirty="0"/>
              <a:t>                A prediction of y = 0.00001  has L</a:t>
            </a:r>
            <a:r>
              <a:rPr lang="en-US" sz="2400" b="1" baseline="-25000" dirty="0"/>
              <a:t>CE</a:t>
            </a:r>
            <a:r>
              <a:rPr lang="en-US" sz="2400" b="1" dirty="0"/>
              <a:t> (0.00001, 1) = 11.5, </a:t>
            </a:r>
          </a:p>
          <a:p>
            <a:endParaRPr lang="en-US" sz="2400" b="1" dirty="0"/>
          </a:p>
          <a:p>
            <a:r>
              <a:rPr lang="en-US" sz="2400" b="1" dirty="0"/>
              <a:t>so cross-entropy treats the latter as much worse than the former.</a:t>
            </a:r>
          </a:p>
          <a:p>
            <a:endParaRPr lang="en-US" sz="2400" b="1" dirty="0"/>
          </a:p>
          <a:p>
            <a:r>
              <a:rPr lang="en-US" sz="2400" b="1" dirty="0">
                <a:solidFill>
                  <a:srgbClr val="FF0000"/>
                </a:solidFill>
              </a:rPr>
              <a:t>The  single equation incorporating both cases of t=1 and t=0 is : </a:t>
            </a:r>
          </a:p>
        </p:txBody>
      </p:sp>
      <p:graphicFrame>
        <p:nvGraphicFramePr>
          <p:cNvPr id="5" name="Object 4"/>
          <p:cNvGraphicFramePr>
            <a:graphicFrameLocks noChangeAspect="1"/>
          </p:cNvGraphicFramePr>
          <p:nvPr/>
        </p:nvGraphicFramePr>
        <p:xfrm>
          <a:off x="1023938" y="1377950"/>
          <a:ext cx="6129337" cy="1893888"/>
        </p:xfrm>
        <a:graphic>
          <a:graphicData uri="http://schemas.openxmlformats.org/presentationml/2006/ole">
            <mc:AlternateContent xmlns:mc="http://schemas.openxmlformats.org/markup-compatibility/2006">
              <mc:Choice xmlns:v="urn:schemas-microsoft-com:vml" Requires="v">
                <p:oleObj spid="_x0000_s559107" name="Equation" r:id="rId3" imgW="1562040" imgH="482400" progId="Equation.DSMT4">
                  <p:embed/>
                </p:oleObj>
              </mc:Choice>
              <mc:Fallback>
                <p:oleObj name="Equation" r:id="rId3" imgW="1562040" imgH="482400" progId="Equation.DSMT4">
                  <p:embed/>
                  <p:pic>
                    <p:nvPicPr>
                      <p:cNvPr id="0" name="Picture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3938" y="1377950"/>
                        <a:ext cx="6129337" cy="18938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TextBox 5"/>
          <p:cNvSpPr txBox="1"/>
          <p:nvPr/>
        </p:nvSpPr>
        <p:spPr>
          <a:xfrm>
            <a:off x="0" y="0"/>
            <a:ext cx="9144000" cy="1077218"/>
          </a:xfrm>
          <a:prstGeom prst="rect">
            <a:avLst/>
          </a:prstGeom>
          <a:noFill/>
        </p:spPr>
        <p:txBody>
          <a:bodyPr wrap="square" rtlCol="0">
            <a:spAutoFit/>
          </a:bodyPr>
          <a:lstStyle/>
          <a:p>
            <a:r>
              <a:rPr lang="en-US" sz="3200" dirty="0">
                <a:solidFill>
                  <a:srgbClr val="FF0000"/>
                </a:solidFill>
              </a:rPr>
              <a:t>Cross-Entropy</a:t>
            </a:r>
            <a:r>
              <a:rPr lang="en-US" sz="3200" dirty="0"/>
              <a:t> is a Loss function  which makes these very different</a:t>
            </a:r>
          </a:p>
        </p:txBody>
      </p:sp>
      <p:graphicFrame>
        <p:nvGraphicFramePr>
          <p:cNvPr id="559106" name="Object 2"/>
          <p:cNvGraphicFramePr>
            <a:graphicFrameLocks noChangeAspect="1"/>
          </p:cNvGraphicFramePr>
          <p:nvPr/>
        </p:nvGraphicFramePr>
        <p:xfrm>
          <a:off x="685800" y="5972175"/>
          <a:ext cx="7657788" cy="885825"/>
        </p:xfrm>
        <a:graphic>
          <a:graphicData uri="http://schemas.openxmlformats.org/presentationml/2006/ole">
            <mc:AlternateContent xmlns:mc="http://schemas.openxmlformats.org/markup-compatibility/2006">
              <mc:Choice xmlns:v="urn:schemas-microsoft-com:vml" Requires="v">
                <p:oleObj spid="_x0000_s559108" name="Equation" r:id="rId5" imgW="1536480" imgH="177480" progId="Equation.DSMT4">
                  <p:embed/>
                </p:oleObj>
              </mc:Choice>
              <mc:Fallback>
                <p:oleObj name="Equation" r:id="rId5" imgW="1536480" imgH="177480" progId="Equation.DSMT4">
                  <p:embed/>
                  <p:pic>
                    <p:nvPicPr>
                      <p:cNvPr id="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5800" y="5972175"/>
                        <a:ext cx="7657788" cy="8858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0" end="0"/>
                                            </p:txEl>
                                          </p:spTgt>
                                        </p:tgtEl>
                                        <p:attrNameLst>
                                          <p:attrName>style.visibility</p:attrName>
                                        </p:attrNameLst>
                                      </p:cBhvr>
                                      <p:to>
                                        <p:strVal val="visible"/>
                                      </p:to>
                                    </p:set>
                                    <p:anim calcmode="lin" valueType="num">
                                      <p:cBhvr additive="base">
                                        <p:cTn id="19"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1" end="1"/>
                                            </p:txEl>
                                          </p:spTgt>
                                        </p:tgtEl>
                                        <p:attrNameLst>
                                          <p:attrName>style.visibility</p:attrName>
                                        </p:attrNameLst>
                                      </p:cBhvr>
                                      <p:to>
                                        <p:strVal val="visible"/>
                                      </p:to>
                                    </p:set>
                                    <p:anim calcmode="lin" valueType="num">
                                      <p:cBhvr additive="base">
                                        <p:cTn id="25"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anim calcmode="lin" valueType="num">
                                      <p:cBhvr additive="base">
                                        <p:cTn id="3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559106"/>
                                        </p:tgtEl>
                                        <p:attrNameLst>
                                          <p:attrName>style.visibility</p:attrName>
                                        </p:attrNameLst>
                                      </p:cBhvr>
                                      <p:to>
                                        <p:strVal val="visible"/>
                                      </p:to>
                                    </p:set>
                                    <p:anim calcmode="lin" valueType="num">
                                      <p:cBhvr additive="base">
                                        <p:cTn id="43" dur="500" fill="hold"/>
                                        <p:tgtEl>
                                          <p:spTgt spid="559106"/>
                                        </p:tgtEl>
                                        <p:attrNameLst>
                                          <p:attrName>ppt_x</p:attrName>
                                        </p:attrNameLst>
                                      </p:cBhvr>
                                      <p:tavLst>
                                        <p:tav tm="0">
                                          <p:val>
                                            <p:strVal val="#ppt_x"/>
                                          </p:val>
                                        </p:tav>
                                        <p:tav tm="100000">
                                          <p:val>
                                            <p:strVal val="#ppt_x"/>
                                          </p:val>
                                        </p:tav>
                                      </p:tavLst>
                                    </p:anim>
                                    <p:anim calcmode="lin" valueType="num">
                                      <p:cBhvr additive="base">
                                        <p:cTn id="44" dur="500" fill="hold"/>
                                        <p:tgtEl>
                                          <p:spTgt spid="55910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9698" name="Picture 2"/>
          <p:cNvPicPr>
            <a:picLocks noChangeAspect="1" noChangeArrowheads="1"/>
          </p:cNvPicPr>
          <p:nvPr/>
        </p:nvPicPr>
        <p:blipFill>
          <a:blip r:embed="rId2" cstate="print"/>
          <a:srcRect/>
          <a:stretch>
            <a:fillRect/>
          </a:stretch>
        </p:blipFill>
        <p:spPr bwMode="auto">
          <a:xfrm>
            <a:off x="0" y="106137"/>
            <a:ext cx="9144000" cy="3703863"/>
          </a:xfrm>
          <a:prstGeom prst="rect">
            <a:avLst/>
          </a:prstGeom>
          <a:noFill/>
          <a:ln w="9525">
            <a:noFill/>
            <a:miter lim="800000"/>
            <a:headEnd/>
            <a:tailEnd/>
          </a:ln>
        </p:spPr>
      </p:pic>
      <p:sp>
        <p:nvSpPr>
          <p:cNvPr id="3" name="Rectangle 2"/>
          <p:cNvSpPr/>
          <p:nvPr/>
        </p:nvSpPr>
        <p:spPr>
          <a:xfrm>
            <a:off x="0" y="3962400"/>
            <a:ext cx="9144000" cy="2677656"/>
          </a:xfrm>
          <a:prstGeom prst="rect">
            <a:avLst/>
          </a:prstGeom>
        </p:spPr>
        <p:txBody>
          <a:bodyPr wrap="square">
            <a:spAutoFit/>
          </a:bodyPr>
          <a:lstStyle/>
          <a:p>
            <a:r>
              <a:rPr lang="en-US" sz="2400" b="1" dirty="0">
                <a:solidFill>
                  <a:srgbClr val="FF0000"/>
                </a:solidFill>
              </a:rPr>
              <a:t>Cross-entropy loss increases as the predicted probability diverges from the actual label.</a:t>
            </a:r>
          </a:p>
          <a:p>
            <a:endParaRPr lang="en-US" sz="2400" b="1" dirty="0"/>
          </a:p>
          <a:p>
            <a:r>
              <a:rPr lang="en-US" sz="2400" b="1" dirty="0"/>
              <a:t> So predicting a probability of .012 when the actual observation label is 1 would be bad and result in a high loss value.</a:t>
            </a:r>
          </a:p>
          <a:p>
            <a:endParaRPr lang="en-US" sz="2400" b="1" dirty="0"/>
          </a:p>
          <a:p>
            <a:r>
              <a:rPr lang="en-US" sz="2400" b="1" dirty="0"/>
              <a:t> </a:t>
            </a:r>
            <a:r>
              <a:rPr lang="en-US" sz="2400" b="1" dirty="0">
                <a:solidFill>
                  <a:srgbClr val="FF0000"/>
                </a:solidFill>
              </a:rPr>
              <a:t>A perfect model would have a log loss of 0.</a:t>
            </a:r>
            <a:endParaRPr lang="en-US" sz="2400" dirty="0"/>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p:cNvSpPr>
            <a:spLocks noGrp="1"/>
          </p:cNvSpPr>
          <p:nvPr>
            <p:ph type="title"/>
          </p:nvPr>
        </p:nvSpPr>
        <p:spPr>
          <a:xfrm>
            <a:off x="0" y="0"/>
            <a:ext cx="9144000" cy="914400"/>
          </a:xfrm>
        </p:spPr>
        <p:txBody>
          <a:bodyPr>
            <a:normAutofit fontScale="90000"/>
          </a:bodyPr>
          <a:lstStyle/>
          <a:p>
            <a:pPr algn="l" eaLnBrk="1" hangingPunct="1"/>
            <a:r>
              <a:rPr lang="en-US" dirty="0">
                <a:solidFill>
                  <a:srgbClr val="FF0000"/>
                </a:solidFill>
              </a:rPr>
              <a:t>The problem of exploding or vanishing gradients in RNNs</a:t>
            </a:r>
          </a:p>
        </p:txBody>
      </p:sp>
      <p:sp>
        <p:nvSpPr>
          <p:cNvPr id="3" name="Content Placeholder 2"/>
          <p:cNvSpPr>
            <a:spLocks noGrp="1"/>
          </p:cNvSpPr>
          <p:nvPr>
            <p:ph sz="half" idx="1"/>
          </p:nvPr>
        </p:nvSpPr>
        <p:spPr>
          <a:xfrm>
            <a:off x="0" y="1371600"/>
            <a:ext cx="9144000" cy="5486400"/>
          </a:xfrm>
        </p:spPr>
        <p:txBody>
          <a:bodyPr rtlCol="0">
            <a:normAutofit/>
          </a:bodyPr>
          <a:lstStyle/>
          <a:p>
            <a:pPr eaLnBrk="1" fontAlgn="auto" hangingPunct="1">
              <a:spcAft>
                <a:spcPts val="0"/>
              </a:spcAft>
              <a:buFont typeface="Arial"/>
              <a:buChar char="•"/>
              <a:defRPr/>
            </a:pPr>
            <a:r>
              <a:rPr lang="en-US" sz="3200" dirty="0">
                <a:ea typeface="+mn-ea"/>
              </a:rPr>
              <a:t>What happens to the magnitude of the gradients as we </a:t>
            </a:r>
            <a:r>
              <a:rPr lang="en-US" sz="3200" dirty="0" err="1">
                <a:ea typeface="+mn-ea"/>
              </a:rPr>
              <a:t>backpropagate</a:t>
            </a:r>
            <a:r>
              <a:rPr lang="en-US" sz="3200" dirty="0">
                <a:ea typeface="+mn-ea"/>
              </a:rPr>
              <a:t> through many layers? </a:t>
            </a:r>
          </a:p>
          <a:p>
            <a:pPr eaLnBrk="1" fontAlgn="auto" hangingPunct="1">
              <a:spcAft>
                <a:spcPts val="0"/>
              </a:spcAft>
              <a:buFont typeface="Arial"/>
              <a:buChar char="•"/>
              <a:defRPr/>
            </a:pPr>
            <a:endParaRPr lang="en-US" sz="3200" dirty="0">
              <a:ea typeface="+mn-ea"/>
            </a:endParaRPr>
          </a:p>
          <a:p>
            <a:pPr lvl="1" eaLnBrk="1" fontAlgn="auto" hangingPunct="1">
              <a:spcAft>
                <a:spcPts val="0"/>
              </a:spcAft>
              <a:buFont typeface="Arial"/>
              <a:buChar char="–"/>
              <a:defRPr/>
            </a:pPr>
            <a:r>
              <a:rPr lang="en-US" sz="2800" dirty="0">
                <a:ea typeface="+mn-ea"/>
              </a:rPr>
              <a:t>If the weights are  small, the gradients </a:t>
            </a:r>
            <a:r>
              <a:rPr lang="en-US" sz="2800" dirty="0">
                <a:solidFill>
                  <a:srgbClr val="FF0000"/>
                </a:solidFill>
                <a:ea typeface="+mn-ea"/>
              </a:rPr>
              <a:t>shrink exponentially.</a:t>
            </a:r>
          </a:p>
          <a:p>
            <a:pPr lvl="1" eaLnBrk="1" fontAlgn="auto" hangingPunct="1">
              <a:spcAft>
                <a:spcPts val="0"/>
              </a:spcAft>
              <a:buFont typeface="Arial"/>
              <a:buChar char="–"/>
              <a:defRPr/>
            </a:pPr>
            <a:r>
              <a:rPr lang="en-US" sz="2800" dirty="0">
                <a:ea typeface="+mn-ea"/>
              </a:rPr>
              <a:t>If the weights are big the gradients </a:t>
            </a:r>
            <a:r>
              <a:rPr lang="en-US" sz="2800" dirty="0">
                <a:solidFill>
                  <a:srgbClr val="FF0000"/>
                </a:solidFill>
                <a:ea typeface="+mn-ea"/>
              </a:rPr>
              <a:t>grow exponentially.</a:t>
            </a:r>
          </a:p>
          <a:p>
            <a:pPr lvl="1" eaLnBrk="1" fontAlgn="auto" hangingPunct="1">
              <a:spcAft>
                <a:spcPts val="0"/>
              </a:spcAft>
              <a:buFont typeface="Arial"/>
              <a:buChar char="–"/>
              <a:defRPr/>
            </a:pPr>
            <a:endParaRPr lang="en-US" sz="2800" dirty="0">
              <a:ea typeface="+mn-ea"/>
            </a:endParaRPr>
          </a:p>
          <a:p>
            <a:pPr>
              <a:buFont typeface="Arial"/>
              <a:buChar char="•"/>
              <a:defRPr/>
            </a:pPr>
            <a:r>
              <a:rPr lang="en-US" sz="3200" dirty="0">
                <a:ea typeface="+mn-ea"/>
              </a:rPr>
              <a:t>Typical feed-forward neural nets can cope with these exponential effects because they </a:t>
            </a:r>
            <a:r>
              <a:rPr lang="en-US" sz="3200" dirty="0">
                <a:solidFill>
                  <a:srgbClr val="FF0000"/>
                </a:solidFill>
                <a:ea typeface="+mn-ea"/>
              </a:rPr>
              <a:t>only have a few hidden layers.</a:t>
            </a:r>
            <a:r>
              <a:rPr lang="en-US" sz="3200" dirty="0">
                <a:solidFill>
                  <a:srgbClr val="FF0000"/>
                </a:solidFill>
              </a:rPr>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4818"/>
                                        </p:tgtEl>
                                        <p:attrNameLst>
                                          <p:attrName>style.visibility</p:attrName>
                                        </p:attrNameLst>
                                      </p:cBhvr>
                                      <p:to>
                                        <p:strVal val="visible"/>
                                      </p:to>
                                    </p:set>
                                    <p:anim calcmode="lin" valueType="num">
                                      <p:cBhvr additive="base">
                                        <p:cTn id="7" dur="500" fill="hold"/>
                                        <p:tgtEl>
                                          <p:spTgt spid="34818"/>
                                        </p:tgtEl>
                                        <p:attrNameLst>
                                          <p:attrName>ppt_x</p:attrName>
                                        </p:attrNameLst>
                                      </p:cBhvr>
                                      <p:tavLst>
                                        <p:tav tm="0">
                                          <p:val>
                                            <p:strVal val="#ppt_x"/>
                                          </p:val>
                                        </p:tav>
                                        <p:tav tm="100000">
                                          <p:val>
                                            <p:strVal val="#ppt_x"/>
                                          </p:val>
                                        </p:tav>
                                      </p:tavLst>
                                    </p:anim>
                                    <p:anim calcmode="lin" valueType="num">
                                      <p:cBhvr additive="base">
                                        <p:cTn id="8" dur="500" fill="hold"/>
                                        <p:tgtEl>
                                          <p:spTgt spid="3481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818"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7540526"/>
          </a:xfrm>
          <a:prstGeom prst="rect">
            <a:avLst/>
          </a:prstGeom>
        </p:spPr>
        <p:txBody>
          <a:bodyPr wrap="square">
            <a:spAutoFit/>
          </a:bodyPr>
          <a:lstStyle/>
          <a:p>
            <a:pPr>
              <a:buFont typeface="Arial"/>
              <a:buChar char="•"/>
              <a:defRPr/>
            </a:pPr>
            <a:r>
              <a:rPr lang="en-US" sz="3200" dirty="0"/>
              <a:t>In RNNs for </a:t>
            </a:r>
            <a:r>
              <a:rPr lang="en-US" sz="3200" dirty="0">
                <a:solidFill>
                  <a:srgbClr val="FF0000"/>
                </a:solidFill>
              </a:rPr>
              <a:t>large time sequence input,</a:t>
            </a:r>
          </a:p>
          <a:p>
            <a:pPr lvl="1">
              <a:defRPr/>
            </a:pPr>
            <a:r>
              <a:rPr lang="en-US" sz="3200" dirty="0"/>
              <a:t>- the influence of a given input on the hidden/output  layer either decays or blows up exponentially as it cycles around the network's recurrent connections.</a:t>
            </a:r>
            <a:r>
              <a:rPr lang="en-US" sz="1600" dirty="0"/>
              <a:t> </a:t>
            </a:r>
          </a:p>
          <a:p>
            <a:pPr lvl="1">
              <a:defRPr/>
            </a:pPr>
            <a:r>
              <a:rPr lang="en-US" sz="3200" dirty="0"/>
              <a:t>can avoid this by </a:t>
            </a:r>
            <a:r>
              <a:rPr lang="en-US" sz="3200" dirty="0">
                <a:solidFill>
                  <a:srgbClr val="FF0000"/>
                </a:solidFill>
              </a:rPr>
              <a:t>initializing the weights very carefully.</a:t>
            </a:r>
          </a:p>
          <a:p>
            <a:pPr lvl="1">
              <a:buFont typeface="Arial"/>
              <a:buChar char="–"/>
              <a:defRPr/>
            </a:pPr>
            <a:endParaRPr lang="en-US" sz="3200" dirty="0"/>
          </a:p>
          <a:p>
            <a:pPr>
              <a:buFont typeface="Arial"/>
              <a:buChar char="•"/>
              <a:defRPr/>
            </a:pPr>
            <a:r>
              <a:rPr lang="en-US" sz="3200" dirty="0"/>
              <a:t>Even with good initial weights, its very hard to detect whether  the current target output depends on an input from many time-steps ago.</a:t>
            </a:r>
          </a:p>
          <a:p>
            <a:pPr>
              <a:buFont typeface="Arial"/>
              <a:buChar char="•"/>
              <a:defRPr/>
            </a:pPr>
            <a:endParaRPr lang="en-US" sz="3200" dirty="0"/>
          </a:p>
          <a:p>
            <a:pPr lvl="1">
              <a:buFont typeface="Arial"/>
              <a:buChar char="–"/>
              <a:defRPr/>
            </a:pPr>
            <a:r>
              <a:rPr lang="en-US" sz="3200" dirty="0">
                <a:solidFill>
                  <a:srgbClr val="FF0000"/>
                </a:solidFill>
              </a:rPr>
              <a:t>So RNNs have difficulty dealing with long-range dependencies.</a:t>
            </a:r>
          </a:p>
          <a:p>
            <a:pPr>
              <a:buFont typeface="Arial"/>
              <a:buChar char="•"/>
              <a:defRPr/>
            </a:pPr>
            <a:endParaRPr lang="en-US" sz="36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 calcmode="lin" valueType="num">
                                      <p:cBhvr additive="base">
                                        <p:cTn id="13"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anim calcmode="lin" valueType="num">
                                      <p:cBhvr additive="base">
                                        <p:cTn id="19"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5">
                                            <p:txEl>
                                              <p:pRg st="4" end="4"/>
                                            </p:txEl>
                                          </p:spTgt>
                                        </p:tgtEl>
                                        <p:attrNameLst>
                                          <p:attrName>style.visibility</p:attrName>
                                        </p:attrNameLst>
                                      </p:cBhvr>
                                      <p:to>
                                        <p:strVal val="visible"/>
                                      </p:to>
                                    </p:set>
                                    <p:anim calcmode="lin" valueType="num">
                                      <p:cBhvr additive="base">
                                        <p:cTn id="25" dur="500" fill="hold"/>
                                        <p:tgtEl>
                                          <p:spTgt spid="5">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5">
                                            <p:txEl>
                                              <p:pRg st="4" end="4"/>
                                            </p:txEl>
                                          </p:spTgt>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5">
                                            <p:txEl>
                                              <p:pRg st="6" end="6"/>
                                            </p:txEl>
                                          </p:spTgt>
                                        </p:tgtEl>
                                        <p:attrNameLst>
                                          <p:attrName>style.visibility</p:attrName>
                                        </p:attrNameLst>
                                      </p:cBhvr>
                                      <p:to>
                                        <p:strVal val="visible"/>
                                      </p:to>
                                    </p:set>
                                    <p:anim calcmode="lin" valueType="num">
                                      <p:cBhvr additive="base">
                                        <p:cTn id="29" dur="500" fill="hold"/>
                                        <p:tgtEl>
                                          <p:spTgt spid="5">
                                            <p:txEl>
                                              <p:pRg st="6" end="6"/>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5">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cdn-images-1.medium.com/max/1600/1*0JMeWsRJx4GzMn00n-S6rQ.jpeg"/>
          <p:cNvPicPr>
            <a:picLocks noChangeAspect="1" noChangeArrowheads="1"/>
          </p:cNvPicPr>
          <p:nvPr/>
        </p:nvPicPr>
        <p:blipFill>
          <a:blip r:embed="rId2" cstate="print"/>
          <a:srcRect/>
          <a:stretch>
            <a:fillRect/>
          </a:stretch>
        </p:blipFill>
        <p:spPr bwMode="auto">
          <a:xfrm>
            <a:off x="0" y="1247775"/>
            <a:ext cx="9144000" cy="5610225"/>
          </a:xfrm>
          <a:prstGeom prst="rect">
            <a:avLst/>
          </a:prstGeom>
          <a:noFill/>
        </p:spPr>
      </p:pic>
    </p:spTree>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3297" name="Rectangle 1"/>
          <p:cNvSpPr>
            <a:spLocks noChangeArrowheads="1"/>
          </p:cNvSpPr>
          <p:nvPr/>
        </p:nvSpPr>
        <p:spPr bwMode="auto">
          <a:xfrm>
            <a:off x="0" y="304800"/>
            <a:ext cx="9144000" cy="5078313"/>
          </a:xfrm>
          <a:prstGeom prst="rect">
            <a:avLst/>
          </a:prstGeom>
          <a:solidFill>
            <a:srgbClr val="F9F2F4"/>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3600" b="0" i="0" u="none" strike="noStrike" cap="none" normalizeH="0" baseline="0" dirty="0">
                <a:ln>
                  <a:noFill/>
                </a:ln>
                <a:solidFill>
                  <a:srgbClr val="333333"/>
                </a:solidFill>
                <a:effectLst/>
                <a:latin typeface="Georgia" pitchFamily="18" charset="0"/>
                <a:cs typeface="Arial" pitchFamily="34" charset="0"/>
              </a:rPr>
              <a:t>If Error gradient explodes </a:t>
            </a:r>
            <a:r>
              <a:rPr kumimoji="0" lang="en-US" sz="3600" b="0" i="0" u="none" strike="noStrike" cap="none" normalizeH="0" baseline="0" dirty="0" err="1">
                <a:ln>
                  <a:noFill/>
                </a:ln>
                <a:solidFill>
                  <a:srgbClr val="333333"/>
                </a:solidFill>
                <a:effectLst/>
                <a:latin typeface="Georgia" pitchFamily="18" charset="0"/>
                <a:cs typeface="Arial" pitchFamily="34" charset="0"/>
              </a:rPr>
              <a:t>backpropagation</a:t>
            </a:r>
            <a:r>
              <a:rPr kumimoji="0" lang="en-US" sz="3600" b="0" i="0" u="none" strike="noStrike" cap="none" normalizeH="0" baseline="0" dirty="0">
                <a:ln>
                  <a:noFill/>
                </a:ln>
                <a:solidFill>
                  <a:srgbClr val="333333"/>
                </a:solidFill>
                <a:effectLst/>
                <a:latin typeface="Georgia" pitchFamily="18" charset="0"/>
                <a:cs typeface="Arial" pitchFamily="34" charset="0"/>
              </a:rPr>
              <a:t> will not work because we will get </a:t>
            </a:r>
            <a:r>
              <a:rPr kumimoji="0" lang="en-US" sz="2400" b="0" i="0" u="none" strike="noStrike" cap="none" normalizeH="0" baseline="0" dirty="0" err="1">
                <a:ln>
                  <a:noFill/>
                </a:ln>
                <a:solidFill>
                  <a:srgbClr val="C7254E"/>
                </a:solidFill>
                <a:effectLst/>
                <a:latin typeface="Courier New" pitchFamily="49" charset="0"/>
                <a:cs typeface="Courier New" pitchFamily="49" charset="0"/>
              </a:rPr>
              <a:t>NaN</a:t>
            </a:r>
            <a:r>
              <a:rPr kumimoji="0" lang="en-US" sz="3600" b="0" i="0" u="none" strike="noStrike" cap="none" normalizeH="0" baseline="0" dirty="0">
                <a:ln>
                  <a:noFill/>
                </a:ln>
                <a:solidFill>
                  <a:srgbClr val="333333"/>
                </a:solidFill>
                <a:effectLst/>
                <a:latin typeface="Georgia" pitchFamily="18" charset="0"/>
                <a:cs typeface="Arial" pitchFamily="34" charset="0"/>
              </a:rPr>
              <a:t> values for the gradient at early layers. An easy solution for this is to clip the gradient to a maximum value, as proposed by </a:t>
            </a:r>
            <a:r>
              <a:rPr kumimoji="0" lang="en-US" sz="3600" b="0" i="0" u="none" strike="noStrike" cap="none" normalizeH="0" baseline="0" dirty="0" err="1">
                <a:ln>
                  <a:noFill/>
                </a:ln>
                <a:solidFill>
                  <a:srgbClr val="337AB7"/>
                </a:solidFill>
                <a:effectLst/>
                <a:latin typeface="Georgia" pitchFamily="18" charset="0"/>
                <a:cs typeface="Arial" pitchFamily="34" charset="0"/>
                <a:hlinkClick r:id="rId2"/>
              </a:rPr>
              <a:t>Mikolov</a:t>
            </a:r>
            <a:r>
              <a:rPr kumimoji="0" lang="en-US" sz="3600" b="0" i="0" u="none" strike="noStrike" cap="none" normalizeH="0" baseline="0" dirty="0">
                <a:ln>
                  <a:noFill/>
                </a:ln>
                <a:solidFill>
                  <a:srgbClr val="337AB7"/>
                </a:solidFill>
                <a:effectLst/>
                <a:latin typeface="Georgia" pitchFamily="18" charset="0"/>
                <a:cs typeface="Arial" pitchFamily="34" charset="0"/>
                <a:hlinkClick r:id="rId2"/>
              </a:rPr>
              <a:t> (2012)</a:t>
            </a:r>
            <a:r>
              <a:rPr kumimoji="0" lang="en-US" sz="3600" b="0" i="0" u="none" strike="noStrike" cap="none" normalizeH="0" baseline="0" dirty="0">
                <a:ln>
                  <a:noFill/>
                </a:ln>
                <a:solidFill>
                  <a:srgbClr val="333333"/>
                </a:solidFill>
                <a:effectLst/>
                <a:latin typeface="Georgia" pitchFamily="18" charset="0"/>
                <a:cs typeface="Arial" pitchFamily="34" charset="0"/>
              </a:rPr>
              <a:t> and reasserted in </a:t>
            </a:r>
            <a:r>
              <a:rPr kumimoji="0" lang="en-US" sz="3600" b="0" i="0" u="none" strike="noStrike" cap="none" normalizeH="0" baseline="0" dirty="0" err="1">
                <a:ln>
                  <a:noFill/>
                </a:ln>
                <a:solidFill>
                  <a:srgbClr val="337AB7"/>
                </a:solidFill>
                <a:effectLst/>
                <a:latin typeface="Georgia" pitchFamily="18" charset="0"/>
                <a:cs typeface="Arial" pitchFamily="34" charset="0"/>
                <a:hlinkClick r:id="rId3"/>
              </a:rPr>
              <a:t>Pascanu</a:t>
            </a:r>
            <a:r>
              <a:rPr kumimoji="0" lang="en-US" sz="3600" b="0" i="0" u="none" strike="noStrike" cap="none" normalizeH="0" baseline="0" dirty="0">
                <a:ln>
                  <a:noFill/>
                </a:ln>
                <a:solidFill>
                  <a:srgbClr val="337AB7"/>
                </a:solidFill>
                <a:effectLst/>
                <a:latin typeface="Georgia" pitchFamily="18" charset="0"/>
                <a:cs typeface="Arial" pitchFamily="34" charset="0"/>
                <a:hlinkClick r:id="rId3"/>
              </a:rPr>
              <a:t> et al. (2013)</a:t>
            </a:r>
            <a:r>
              <a:rPr kumimoji="0" lang="en-US" sz="3600" b="0" i="0" u="none" strike="noStrike" cap="none" normalizeH="0" baseline="0" dirty="0">
                <a:ln>
                  <a:noFill/>
                </a:ln>
                <a:solidFill>
                  <a:srgbClr val="333333"/>
                </a:solidFill>
                <a:effectLst/>
                <a:latin typeface="Georgia" pitchFamily="18" charset="0"/>
                <a:cs typeface="Arial" pitchFamily="34" charset="0"/>
              </a:rPr>
              <a:t>. This works in practice to prevent </a:t>
            </a:r>
            <a:r>
              <a:rPr kumimoji="0" lang="en-US" sz="2400" b="0" i="0" u="none" strike="noStrike" cap="none" normalizeH="0" baseline="0" dirty="0" err="1">
                <a:ln>
                  <a:noFill/>
                </a:ln>
                <a:solidFill>
                  <a:srgbClr val="C7254E"/>
                </a:solidFill>
                <a:effectLst/>
                <a:latin typeface="Courier New" pitchFamily="49" charset="0"/>
                <a:cs typeface="Courier New" pitchFamily="49" charset="0"/>
              </a:rPr>
              <a:t>NaN</a:t>
            </a:r>
            <a:r>
              <a:rPr kumimoji="0" lang="en-US" sz="3600" b="0" i="0" u="none" strike="noStrike" cap="none" normalizeH="0" baseline="0" dirty="0">
                <a:ln>
                  <a:noFill/>
                </a:ln>
                <a:solidFill>
                  <a:srgbClr val="333333"/>
                </a:solidFill>
                <a:effectLst/>
                <a:latin typeface="Georgia" pitchFamily="18" charset="0"/>
                <a:cs typeface="Arial" pitchFamily="34" charset="0"/>
              </a:rPr>
              <a:t> values and allows training to continue.</a:t>
            </a:r>
            <a:r>
              <a:rPr kumimoji="0" lang="en-US" b="0" i="0" u="none" strike="noStrike" cap="none" normalizeH="0" baseline="0" dirty="0">
                <a:ln>
                  <a:noFill/>
                </a:ln>
                <a:solidFill>
                  <a:schemeClr val="tx1"/>
                </a:solidFill>
                <a:effectLst/>
                <a:latin typeface="Arial" pitchFamily="34" charset="0"/>
                <a:cs typeface="Arial" pitchFamily="34" charset="0"/>
              </a:rPr>
              <a:t> </a:t>
            </a:r>
            <a:endParaRPr kumimoji="0" lang="en-US" sz="4800" b="0" i="0" u="none" strike="noStrike" cap="none" normalizeH="0" baseline="0" dirty="0">
              <a:ln>
                <a:noFill/>
              </a:ln>
              <a:solidFill>
                <a:schemeClr val="tx1"/>
              </a:solidFill>
              <a:effectLst/>
              <a:latin typeface="Arial" pitchFamily="34" charset="0"/>
              <a:cs typeface="Arial" pitchFamily="34" charset="0"/>
            </a:endParaRPr>
          </a:p>
        </p:txBody>
      </p:sp>
      <p:sp>
        <p:nvSpPr>
          <p:cNvPr id="3" name="Rectangle 2"/>
          <p:cNvSpPr/>
          <p:nvPr/>
        </p:nvSpPr>
        <p:spPr>
          <a:xfrm>
            <a:off x="0" y="5934670"/>
            <a:ext cx="9144000" cy="369332"/>
          </a:xfrm>
          <a:prstGeom prst="rect">
            <a:avLst/>
          </a:prstGeom>
        </p:spPr>
        <p:txBody>
          <a:bodyPr wrap="square">
            <a:spAutoFit/>
          </a:bodyPr>
          <a:lstStyle/>
          <a:p>
            <a:r>
              <a:rPr lang="en-US" dirty="0"/>
              <a:t>https://r2rt.com/written-memories-understanding-deriving-and-extending-the-lstm.html</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0" y="0"/>
            <a:ext cx="9144000" cy="7315200"/>
          </a:xfrm>
        </p:spPr>
        <p:txBody>
          <a:bodyPr>
            <a:normAutofit/>
          </a:bodyPr>
          <a:lstStyle/>
          <a:p>
            <a:endParaRPr lang="en-US" sz="2400" b="1" dirty="0"/>
          </a:p>
          <a:p>
            <a:r>
              <a:rPr lang="en-US" b="1" dirty="0"/>
              <a:t>They provide the possibility to analyze time-dependent data, since the network elements have </a:t>
            </a:r>
            <a:r>
              <a:rPr lang="en-US" b="1" dirty="0">
                <a:solidFill>
                  <a:srgbClr val="FF0000"/>
                </a:solidFill>
              </a:rPr>
              <a:t>special interconnections. </a:t>
            </a:r>
          </a:p>
          <a:p>
            <a:endParaRPr lang="en-US" b="1" dirty="0"/>
          </a:p>
          <a:p>
            <a:pPr>
              <a:buNone/>
            </a:pPr>
            <a:endParaRPr lang="en-US" b="1" dirty="0"/>
          </a:p>
          <a:p>
            <a:r>
              <a:rPr lang="en-US" b="1" dirty="0"/>
              <a:t>This means that once the input data are transferred to a certain network element (e.g. hidden layer of neurons), they are </a:t>
            </a:r>
            <a:r>
              <a:rPr lang="en-US" b="1" dirty="0">
                <a:solidFill>
                  <a:srgbClr val="FF0000"/>
                </a:solidFill>
              </a:rPr>
              <a:t>memorized and integrated with subsequent inputs. </a:t>
            </a:r>
          </a:p>
          <a:p>
            <a:endParaRPr lang="en-US" b="1" dirty="0"/>
          </a:p>
          <a:p>
            <a:r>
              <a:rPr lang="en-US" b="1" dirty="0"/>
              <a:t>Past information is therefore used to predict both current and future system states. </a:t>
            </a:r>
          </a:p>
          <a:p>
            <a:endParaRPr lang="en-US" sz="1400"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 calcmode="lin" valueType="num">
                                      <p:cBhvr additive="base">
                                        <p:cTn id="13"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anim calcmode="lin" valueType="num">
                                      <p:cBhvr additive="base">
                                        <p:cTn id="19"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8241" name="Rectangle 1"/>
          <p:cNvSpPr>
            <a:spLocks noChangeArrowheads="1"/>
          </p:cNvSpPr>
          <p:nvPr/>
        </p:nvSpPr>
        <p:spPr bwMode="auto">
          <a:xfrm>
            <a:off x="0" y="1219200"/>
            <a:ext cx="9144000" cy="156966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595858"/>
                </a:solidFill>
                <a:effectLst/>
                <a:latin typeface="roboto"/>
                <a:cs typeface="Arial" pitchFamily="34" charset="0"/>
              </a:rPr>
              <a:t>Recurrent Neural Networks work just fine when we are dealing with short-term dependencies. That is when applied to problems like:</a:t>
            </a:r>
            <a:endParaRPr kumimoji="0" lang="en-US" sz="14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rgbClr val="595858"/>
                </a:solidFill>
                <a:effectLst/>
                <a:latin typeface="roboto"/>
                <a:cs typeface="Arial" pitchFamily="34" charset="0"/>
              </a:rPr>
              <a:t>  </a:t>
            </a:r>
            <a:endParaRPr kumimoji="0" lang="en-US" sz="8800" b="0" i="0" u="none" strike="noStrike" cap="none" normalizeH="0" baseline="0" dirty="0">
              <a:ln>
                <a:noFill/>
              </a:ln>
              <a:solidFill>
                <a:srgbClr val="595858"/>
              </a:solidFill>
              <a:effectLst/>
              <a:latin typeface="roboto"/>
              <a:cs typeface="Arial" pitchFamily="34" charset="0"/>
            </a:endParaRPr>
          </a:p>
        </p:txBody>
      </p:sp>
      <p:pic>
        <p:nvPicPr>
          <p:cNvPr id="1418242" name="Picture 2" descr="https://s3-ap-south-1.amazonaws.com/av-blog-media/wp-content/uploads/2017/12/10015332/b2_9.png"/>
          <p:cNvPicPr>
            <a:picLocks noChangeAspect="1" noChangeArrowheads="1"/>
          </p:cNvPicPr>
          <p:nvPr/>
        </p:nvPicPr>
        <p:blipFill>
          <a:blip r:embed="rId2" cstate="print"/>
          <a:srcRect/>
          <a:stretch>
            <a:fillRect/>
          </a:stretch>
        </p:blipFill>
        <p:spPr bwMode="auto">
          <a:xfrm>
            <a:off x="2438400" y="2209800"/>
            <a:ext cx="3865581" cy="1066800"/>
          </a:xfrm>
          <a:prstGeom prst="rect">
            <a:avLst/>
          </a:prstGeom>
          <a:noFill/>
        </p:spPr>
      </p:pic>
      <p:pic>
        <p:nvPicPr>
          <p:cNvPr id="1418244" name="Picture 4" descr="https://s3-ap-south-1.amazonaws.com/av-blog-media/wp-content/uploads/2017/12/10015352/b2_11.png"/>
          <p:cNvPicPr>
            <a:picLocks noChangeAspect="1" noChangeArrowheads="1"/>
          </p:cNvPicPr>
          <p:nvPr/>
        </p:nvPicPr>
        <p:blipFill>
          <a:blip r:embed="rId3" cstate="print"/>
          <a:srcRect/>
          <a:stretch>
            <a:fillRect/>
          </a:stretch>
        </p:blipFill>
        <p:spPr bwMode="auto">
          <a:xfrm>
            <a:off x="0" y="4533899"/>
            <a:ext cx="8915400" cy="2324101"/>
          </a:xfrm>
          <a:prstGeom prst="rect">
            <a:avLst/>
          </a:prstGeom>
          <a:noFill/>
        </p:spPr>
      </p:pic>
      <p:sp>
        <p:nvSpPr>
          <p:cNvPr id="5" name="Rectangle 4"/>
          <p:cNvSpPr/>
          <p:nvPr/>
        </p:nvSpPr>
        <p:spPr>
          <a:xfrm>
            <a:off x="0" y="3124200"/>
            <a:ext cx="9144000" cy="1384995"/>
          </a:xfrm>
          <a:prstGeom prst="rect">
            <a:avLst/>
          </a:prstGeom>
        </p:spPr>
        <p:txBody>
          <a:bodyPr wrap="square">
            <a:spAutoFit/>
          </a:bodyPr>
          <a:lstStyle/>
          <a:p>
            <a:r>
              <a:rPr lang="en-US" sz="2800" dirty="0"/>
              <a:t>vanilla RNNs fail to understand the context behind an input. Something that was said long before, cannot be recalled when making predictions in the present.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418241"/>
                                        </p:tgtEl>
                                        <p:attrNameLst>
                                          <p:attrName>style.visibility</p:attrName>
                                        </p:attrNameLst>
                                      </p:cBhvr>
                                      <p:to>
                                        <p:strVal val="visible"/>
                                      </p:to>
                                    </p:set>
                                    <p:anim calcmode="lin" valueType="num">
                                      <p:cBhvr additive="base">
                                        <p:cTn id="7" dur="500" fill="hold"/>
                                        <p:tgtEl>
                                          <p:spTgt spid="1418241"/>
                                        </p:tgtEl>
                                        <p:attrNameLst>
                                          <p:attrName>ppt_x</p:attrName>
                                        </p:attrNameLst>
                                      </p:cBhvr>
                                      <p:tavLst>
                                        <p:tav tm="0">
                                          <p:val>
                                            <p:strVal val="#ppt_x"/>
                                          </p:val>
                                        </p:tav>
                                        <p:tav tm="100000">
                                          <p:val>
                                            <p:strVal val="#ppt_x"/>
                                          </p:val>
                                        </p:tav>
                                      </p:tavLst>
                                    </p:anim>
                                    <p:anim calcmode="lin" valueType="num">
                                      <p:cBhvr additive="base">
                                        <p:cTn id="8" dur="500" fill="hold"/>
                                        <p:tgtEl>
                                          <p:spTgt spid="141824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418242"/>
                                        </p:tgtEl>
                                        <p:attrNameLst>
                                          <p:attrName>style.visibility</p:attrName>
                                        </p:attrNameLst>
                                      </p:cBhvr>
                                      <p:to>
                                        <p:strVal val="visible"/>
                                      </p:to>
                                    </p:set>
                                    <p:anim calcmode="lin" valueType="num">
                                      <p:cBhvr additive="base">
                                        <p:cTn id="13" dur="500" fill="hold"/>
                                        <p:tgtEl>
                                          <p:spTgt spid="1418242"/>
                                        </p:tgtEl>
                                        <p:attrNameLst>
                                          <p:attrName>ppt_x</p:attrName>
                                        </p:attrNameLst>
                                      </p:cBhvr>
                                      <p:tavLst>
                                        <p:tav tm="0">
                                          <p:val>
                                            <p:strVal val="#ppt_x"/>
                                          </p:val>
                                        </p:tav>
                                        <p:tav tm="100000">
                                          <p:val>
                                            <p:strVal val="#ppt_x"/>
                                          </p:val>
                                        </p:tav>
                                      </p:tavLst>
                                    </p:anim>
                                    <p:anim calcmode="lin" valueType="num">
                                      <p:cBhvr additive="base">
                                        <p:cTn id="14" dur="500" fill="hold"/>
                                        <p:tgtEl>
                                          <p:spTgt spid="141824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418244"/>
                                        </p:tgtEl>
                                        <p:attrNameLst>
                                          <p:attrName>style.visibility</p:attrName>
                                        </p:attrNameLst>
                                      </p:cBhvr>
                                      <p:to>
                                        <p:strVal val="visible"/>
                                      </p:to>
                                    </p:set>
                                    <p:anim calcmode="lin" valueType="num">
                                      <p:cBhvr additive="base">
                                        <p:cTn id="25" dur="500" fill="hold"/>
                                        <p:tgtEl>
                                          <p:spTgt spid="1418244"/>
                                        </p:tgtEl>
                                        <p:attrNameLst>
                                          <p:attrName>ppt_x</p:attrName>
                                        </p:attrNameLst>
                                      </p:cBhvr>
                                      <p:tavLst>
                                        <p:tav tm="0">
                                          <p:val>
                                            <p:strVal val="#ppt_x"/>
                                          </p:val>
                                        </p:tav>
                                        <p:tav tm="100000">
                                          <p:val>
                                            <p:strVal val="#ppt_x"/>
                                          </p:val>
                                        </p:tav>
                                      </p:tavLst>
                                    </p:anim>
                                    <p:anim calcmode="lin" valueType="num">
                                      <p:cBhvr additive="base">
                                        <p:cTn id="26" dur="500" fill="hold"/>
                                        <p:tgtEl>
                                          <p:spTgt spid="141824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18241" grpId="0"/>
      <p:bldP spid="5"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24386" name="Picture 2"/>
          <p:cNvPicPr>
            <a:picLocks noChangeAspect="1" noChangeArrowheads="1"/>
          </p:cNvPicPr>
          <p:nvPr/>
        </p:nvPicPr>
        <p:blipFill>
          <a:blip r:embed="rId2" cstate="print"/>
          <a:srcRect/>
          <a:stretch>
            <a:fillRect/>
          </a:stretch>
        </p:blipFill>
        <p:spPr bwMode="auto">
          <a:xfrm>
            <a:off x="0" y="381000"/>
            <a:ext cx="9144000" cy="6477000"/>
          </a:xfrm>
          <a:prstGeom prst="rect">
            <a:avLst/>
          </a:prstGeom>
          <a:noFill/>
          <a:ln w="9525">
            <a:noFill/>
            <a:miter lim="800000"/>
            <a:headEnd/>
            <a:tailEnd/>
          </a:ln>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1"/>
          <p:cNvSpPr>
            <a:spLocks noChangeArrowheads="1"/>
          </p:cNvSpPr>
          <p:nvPr/>
        </p:nvSpPr>
        <p:spPr bwMode="auto">
          <a:xfrm>
            <a:off x="0" y="215444"/>
            <a:ext cx="9144000" cy="6555641"/>
          </a:xfrm>
          <a:prstGeom prst="rect">
            <a:avLst/>
          </a:prstGeom>
          <a:solidFill>
            <a:srgbClr val="FFFFFF"/>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800" b="1" i="0" u="none" strike="noStrike" cap="none" normalizeH="0" baseline="0" dirty="0">
                <a:ln>
                  <a:noFill/>
                </a:ln>
                <a:solidFill>
                  <a:srgbClr val="333333"/>
                </a:solidFill>
                <a:effectLst/>
                <a:latin typeface="Lora"/>
                <a:cs typeface="Arial" pitchFamily="34" charset="0"/>
              </a:rPr>
              <a:t>Few ways to combat the vanishing gradient problem. </a:t>
            </a:r>
          </a:p>
          <a:p>
            <a:pPr marL="0" marR="0" lvl="0" indent="0" algn="l" defTabSz="914400" rtl="0" eaLnBrk="1" fontAlgn="base" latinLnBrk="0" hangingPunct="1">
              <a:lnSpc>
                <a:spcPct val="100000"/>
              </a:lnSpc>
              <a:spcBef>
                <a:spcPct val="0"/>
              </a:spcBef>
              <a:spcAft>
                <a:spcPct val="0"/>
              </a:spcAft>
              <a:buClrTx/>
              <a:buSzTx/>
              <a:buFontTx/>
              <a:buNone/>
              <a:tabLst/>
            </a:pPr>
            <a:endParaRPr lang="en-US" sz="2800" b="1" dirty="0">
              <a:solidFill>
                <a:srgbClr val="333333"/>
              </a:solidFill>
              <a:latin typeface="Lora"/>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en-US" sz="2800" b="1" i="0" u="none" strike="noStrike" cap="none" normalizeH="0" baseline="0" dirty="0">
                <a:ln>
                  <a:noFill/>
                </a:ln>
                <a:solidFill>
                  <a:srgbClr val="FF0000"/>
                </a:solidFill>
                <a:effectLst/>
                <a:latin typeface="Lora"/>
                <a:cs typeface="Arial" pitchFamily="34" charset="0"/>
              </a:rPr>
              <a:t>Proper initialization of the</a:t>
            </a:r>
            <a:r>
              <a:rPr lang="en-US" sz="2800" b="1" dirty="0">
                <a:solidFill>
                  <a:srgbClr val="FF0000"/>
                </a:solidFill>
                <a:latin typeface="Lora"/>
                <a:cs typeface="Arial" pitchFamily="34" charset="0"/>
              </a:rPr>
              <a:t> weight </a:t>
            </a:r>
            <a:r>
              <a:rPr kumimoji="0" lang="en-US" sz="1400" b="1" i="0" u="none" strike="noStrike" cap="none" normalizeH="0" baseline="0" dirty="0">
                <a:ln>
                  <a:noFill/>
                </a:ln>
                <a:solidFill>
                  <a:srgbClr val="FF0000"/>
                </a:solidFill>
                <a:effectLst/>
                <a:latin typeface="Arial" pitchFamily="34" charset="0"/>
                <a:cs typeface="Arial" pitchFamily="34" charset="0"/>
              </a:rPr>
              <a:t> </a:t>
            </a:r>
            <a:r>
              <a:rPr kumimoji="0" lang="en-US" sz="1100" b="1" i="0" u="none" strike="noStrike" cap="none" normalizeH="0" baseline="0" dirty="0">
                <a:ln>
                  <a:noFill/>
                </a:ln>
                <a:solidFill>
                  <a:srgbClr val="FF0000"/>
                </a:solidFill>
                <a:effectLst/>
                <a:latin typeface="Lora"/>
                <a:cs typeface="Arial" pitchFamily="34" charset="0"/>
              </a:rPr>
              <a:t> </a:t>
            </a:r>
            <a:r>
              <a:rPr kumimoji="0" lang="en-US" sz="2800" b="1" i="0" u="none" strike="noStrike" cap="none" normalizeH="0" baseline="0" dirty="0">
                <a:ln>
                  <a:noFill/>
                </a:ln>
                <a:solidFill>
                  <a:srgbClr val="FF0000"/>
                </a:solidFill>
                <a:effectLst/>
                <a:latin typeface="Lora"/>
                <a:cs typeface="Arial" pitchFamily="34" charset="0"/>
              </a:rPr>
              <a:t>matrix </a:t>
            </a:r>
            <a:r>
              <a:rPr kumimoji="0" lang="en-US" sz="2800" b="1" i="0" u="none" strike="noStrike" cap="none" normalizeH="0" baseline="0" dirty="0">
                <a:ln>
                  <a:noFill/>
                </a:ln>
                <a:solidFill>
                  <a:srgbClr val="333333"/>
                </a:solidFill>
                <a:effectLst/>
                <a:latin typeface="Lora"/>
                <a:cs typeface="Arial" pitchFamily="34" charset="0"/>
              </a:rPr>
              <a:t>can reduce the effect of vanishing gradients. </a:t>
            </a:r>
          </a:p>
          <a:p>
            <a:pPr marL="0" marR="0" lvl="0" indent="0" algn="l" defTabSz="914400" rtl="0" eaLnBrk="1" fontAlgn="base" latinLnBrk="0" hangingPunct="1">
              <a:lnSpc>
                <a:spcPct val="100000"/>
              </a:lnSpc>
              <a:spcBef>
                <a:spcPct val="0"/>
              </a:spcBef>
              <a:spcAft>
                <a:spcPct val="0"/>
              </a:spcAft>
              <a:buClrTx/>
              <a:buSzTx/>
              <a:buFontTx/>
              <a:buNone/>
              <a:tabLst/>
            </a:pPr>
            <a:endParaRPr lang="en-US" sz="2800" b="1" dirty="0">
              <a:solidFill>
                <a:srgbClr val="333333"/>
              </a:solidFill>
              <a:latin typeface="Lora"/>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en-US" sz="2800" b="1" i="0" u="none" strike="noStrike" cap="none" normalizeH="0" baseline="0" dirty="0">
                <a:ln>
                  <a:noFill/>
                </a:ln>
                <a:solidFill>
                  <a:srgbClr val="FF0000"/>
                </a:solidFill>
                <a:effectLst/>
                <a:latin typeface="Lora"/>
                <a:cs typeface="Arial" pitchFamily="34" charset="0"/>
              </a:rPr>
              <a:t>Regularization[ penalizes large weights]</a:t>
            </a:r>
            <a:r>
              <a:rPr kumimoji="0" lang="en-US" sz="2800" b="1" i="0" u="none" strike="noStrike" cap="none" normalizeH="0" baseline="0" dirty="0">
                <a:ln>
                  <a:noFill/>
                </a:ln>
                <a:solidFill>
                  <a:srgbClr val="333333"/>
                </a:solidFill>
                <a:effectLst/>
                <a:latin typeface="Lora"/>
                <a:cs typeface="Arial" pitchFamily="34" charset="0"/>
              </a:rPr>
              <a:t>. </a:t>
            </a:r>
          </a:p>
          <a:p>
            <a:pPr marL="0" marR="0" lvl="0" indent="0" algn="l" defTabSz="914400" rtl="0" eaLnBrk="1" fontAlgn="base" latinLnBrk="0" hangingPunct="1">
              <a:lnSpc>
                <a:spcPct val="100000"/>
              </a:lnSpc>
              <a:spcBef>
                <a:spcPct val="0"/>
              </a:spcBef>
              <a:spcAft>
                <a:spcPct val="0"/>
              </a:spcAft>
              <a:buClrTx/>
              <a:buSzTx/>
              <a:buFontTx/>
              <a:buNone/>
              <a:tabLst/>
            </a:pPr>
            <a:endParaRPr lang="en-US" sz="2800" b="1" dirty="0">
              <a:solidFill>
                <a:srgbClr val="333333"/>
              </a:solidFill>
              <a:latin typeface="Lora"/>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en-US" sz="2800" b="1" i="0" u="none" strike="noStrike" cap="none" normalizeH="0" baseline="0" dirty="0">
                <a:ln>
                  <a:noFill/>
                </a:ln>
                <a:solidFill>
                  <a:srgbClr val="333333"/>
                </a:solidFill>
                <a:effectLst/>
                <a:latin typeface="Lora"/>
                <a:cs typeface="Arial" pitchFamily="34" charset="0"/>
              </a:rPr>
              <a:t>use </a:t>
            </a:r>
            <a:r>
              <a:rPr kumimoji="0" lang="en-US" sz="2800" b="1" i="0" u="none" strike="noStrike" cap="none" normalizeH="0" baseline="0" dirty="0" err="1">
                <a:ln>
                  <a:noFill/>
                </a:ln>
                <a:solidFill>
                  <a:srgbClr val="222222"/>
                </a:solidFill>
                <a:effectLst/>
                <a:latin typeface="Lora"/>
                <a:cs typeface="Arial" pitchFamily="34" charset="0"/>
                <a:hlinkClick r:id="rId2"/>
              </a:rPr>
              <a:t>ReLU</a:t>
            </a:r>
            <a:r>
              <a:rPr kumimoji="0" lang="en-US" sz="2800" b="1" i="0" u="none" strike="noStrike" cap="none" normalizeH="0" baseline="0" dirty="0">
                <a:ln>
                  <a:noFill/>
                </a:ln>
                <a:solidFill>
                  <a:srgbClr val="333333"/>
                </a:solidFill>
                <a:effectLst/>
                <a:latin typeface="Lora"/>
                <a:cs typeface="Arial" pitchFamily="34" charset="0"/>
              </a:rPr>
              <a:t> instead of </a:t>
            </a:r>
            <a:r>
              <a:rPr kumimoji="0" lang="en-US" sz="1400" b="1" i="0" u="none" strike="noStrike" cap="none" normalizeH="0" baseline="0" dirty="0">
                <a:ln>
                  <a:noFill/>
                </a:ln>
                <a:solidFill>
                  <a:schemeClr val="tx1"/>
                </a:solidFill>
                <a:effectLst/>
                <a:latin typeface="Arial" pitchFamily="34" charset="0"/>
                <a:cs typeface="Arial" pitchFamily="34" charset="0"/>
              </a:rPr>
              <a:t>  </a:t>
            </a:r>
            <a:r>
              <a:rPr kumimoji="0" lang="en-US" sz="1100" b="1" i="0" u="none" strike="noStrike" cap="none" normalizeH="0" baseline="0" dirty="0">
                <a:ln>
                  <a:noFill/>
                </a:ln>
                <a:solidFill>
                  <a:srgbClr val="333333"/>
                </a:solidFill>
                <a:effectLst/>
                <a:latin typeface="Lora"/>
                <a:cs typeface="Arial" pitchFamily="34" charset="0"/>
              </a:rPr>
              <a:t> </a:t>
            </a:r>
            <a:r>
              <a:rPr kumimoji="0" lang="en-US" sz="2800" b="1" i="0" u="none" strike="noStrike" cap="none" normalizeH="0" baseline="0" dirty="0">
                <a:ln>
                  <a:noFill/>
                </a:ln>
                <a:solidFill>
                  <a:srgbClr val="333333"/>
                </a:solidFill>
                <a:effectLst/>
                <a:latin typeface="Lora"/>
                <a:cs typeface="Arial" pitchFamily="34" charset="0"/>
              </a:rPr>
              <a:t>sigmoid activation functions. The </a:t>
            </a:r>
            <a:r>
              <a:rPr kumimoji="0" lang="en-US" sz="2800" b="1" i="0" u="none" strike="noStrike" cap="none" normalizeH="0" baseline="0" dirty="0" err="1">
                <a:ln>
                  <a:noFill/>
                </a:ln>
                <a:solidFill>
                  <a:srgbClr val="333333"/>
                </a:solidFill>
                <a:effectLst/>
                <a:latin typeface="Lora"/>
                <a:cs typeface="Arial" pitchFamily="34" charset="0"/>
              </a:rPr>
              <a:t>ReLU</a:t>
            </a:r>
            <a:r>
              <a:rPr kumimoji="0" lang="en-US" sz="2800" b="1" i="0" u="none" strike="noStrike" cap="none" normalizeH="0" baseline="0" dirty="0">
                <a:ln>
                  <a:noFill/>
                </a:ln>
                <a:solidFill>
                  <a:srgbClr val="333333"/>
                </a:solidFill>
                <a:effectLst/>
                <a:latin typeface="Lora"/>
                <a:cs typeface="Arial" pitchFamily="34" charset="0"/>
              </a:rPr>
              <a:t> derivative is a constant of either 0 or 1, so it isn’t as likely to suffer from vanishing gradients. </a:t>
            </a:r>
          </a:p>
          <a:p>
            <a:pPr marL="0" marR="0" lvl="0" indent="0" algn="l" defTabSz="914400" rtl="0" eaLnBrk="1" fontAlgn="base" latinLnBrk="0" hangingPunct="1">
              <a:lnSpc>
                <a:spcPct val="100000"/>
              </a:lnSpc>
              <a:spcBef>
                <a:spcPct val="0"/>
              </a:spcBef>
              <a:spcAft>
                <a:spcPct val="0"/>
              </a:spcAft>
              <a:buClrTx/>
              <a:buSzTx/>
              <a:buFontTx/>
              <a:buNone/>
              <a:tabLst/>
            </a:pPr>
            <a:endParaRPr lang="en-US" sz="2800" b="1" dirty="0">
              <a:solidFill>
                <a:srgbClr val="333333"/>
              </a:solidFill>
              <a:latin typeface="Lora"/>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en-US" sz="2800" b="1" i="0" u="none" strike="noStrike" cap="none" normalizeH="0" baseline="0" dirty="0">
                <a:ln>
                  <a:noFill/>
                </a:ln>
                <a:solidFill>
                  <a:srgbClr val="333333"/>
                </a:solidFill>
                <a:effectLst/>
                <a:latin typeface="Lora"/>
                <a:cs typeface="Arial" pitchFamily="34" charset="0"/>
              </a:rPr>
              <a:t>An even more popular solution is to use </a:t>
            </a:r>
            <a:r>
              <a:rPr kumimoji="0" lang="en-US" sz="2800" b="1" i="0" u="none" strike="noStrike" cap="none" normalizeH="0" baseline="0" dirty="0">
                <a:ln>
                  <a:noFill/>
                </a:ln>
                <a:solidFill>
                  <a:srgbClr val="FF0000"/>
                </a:solidFill>
                <a:effectLst/>
                <a:latin typeface="Lora"/>
                <a:cs typeface="Arial" pitchFamily="34" charset="0"/>
              </a:rPr>
              <a:t>Long Short-Term Memory (LSTM) or Gated Recurrent Unit (GRU) architectures</a:t>
            </a:r>
            <a:r>
              <a:rPr kumimoji="0" lang="en-US" sz="2800" b="1" i="0" u="none" strike="noStrike" cap="none" normalizeH="0" baseline="0" dirty="0">
                <a:ln>
                  <a:noFill/>
                </a:ln>
                <a:solidFill>
                  <a:srgbClr val="333333"/>
                </a:solidFill>
                <a:effectLst/>
                <a:latin typeface="Lora"/>
                <a:cs typeface="Arial" pitchFamily="34" charset="0"/>
              </a:rPr>
              <a:t>.</a:t>
            </a:r>
          </a:p>
          <a:p>
            <a:pPr marL="0" marR="0" lvl="0" indent="0" algn="l" defTabSz="914400" rtl="0" eaLnBrk="1" fontAlgn="base" latinLnBrk="0" hangingPunct="1">
              <a:lnSpc>
                <a:spcPct val="100000"/>
              </a:lnSpc>
              <a:spcBef>
                <a:spcPct val="0"/>
              </a:spcBef>
              <a:spcAft>
                <a:spcPct val="0"/>
              </a:spcAft>
              <a:buClrTx/>
              <a:buSzTx/>
              <a:buFontTx/>
              <a:buNone/>
              <a:tabLst/>
            </a:pPr>
            <a:endParaRPr lang="en-US" sz="2800" b="1" dirty="0">
              <a:solidFill>
                <a:srgbClr val="333333"/>
              </a:solidFill>
              <a:latin typeface="Lora"/>
              <a:cs typeface="Arial" pitchFamily="34" charset="0"/>
            </a:endParaRPr>
          </a:p>
        </p:txBody>
      </p:sp>
      <p:pic>
        <p:nvPicPr>
          <p:cNvPr id="26627" name="Picture 3" descr="tanh"/>
          <p:cNvPicPr>
            <a:picLocks noChangeAspect="1" noChangeArrowheads="1"/>
          </p:cNvPicPr>
          <p:nvPr/>
        </p:nvPicPr>
        <p:blipFill>
          <a:blip r:embed="rId3" cstate="print"/>
          <a:srcRect/>
          <a:stretch>
            <a:fillRect/>
          </a:stretch>
        </p:blipFill>
        <p:spPr bwMode="auto">
          <a:xfrm>
            <a:off x="15603538" y="-365125"/>
            <a:ext cx="323850" cy="104775"/>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6625">
                                            <p:bg/>
                                          </p:spTgt>
                                        </p:tgtEl>
                                        <p:attrNameLst>
                                          <p:attrName>style.visibility</p:attrName>
                                        </p:attrNameLst>
                                      </p:cBhvr>
                                      <p:to>
                                        <p:strVal val="visible"/>
                                      </p:to>
                                    </p:set>
                                    <p:anim calcmode="lin" valueType="num">
                                      <p:cBhvr additive="base">
                                        <p:cTn id="7" dur="500" fill="hold"/>
                                        <p:tgtEl>
                                          <p:spTgt spid="26625">
                                            <p:bg/>
                                          </p:spTgt>
                                        </p:tgtEl>
                                        <p:attrNameLst>
                                          <p:attrName>ppt_x</p:attrName>
                                        </p:attrNameLst>
                                      </p:cBhvr>
                                      <p:tavLst>
                                        <p:tav tm="0">
                                          <p:val>
                                            <p:strVal val="#ppt_x"/>
                                          </p:val>
                                        </p:tav>
                                        <p:tav tm="100000">
                                          <p:val>
                                            <p:strVal val="#ppt_x"/>
                                          </p:val>
                                        </p:tav>
                                      </p:tavLst>
                                    </p:anim>
                                    <p:anim calcmode="lin" valueType="num">
                                      <p:cBhvr additive="base">
                                        <p:cTn id="8" dur="500" fill="hold"/>
                                        <p:tgtEl>
                                          <p:spTgt spid="26625">
                                            <p:bg/>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6625">
                                            <p:txEl>
                                              <p:pRg st="0" end="0"/>
                                            </p:txEl>
                                          </p:spTgt>
                                        </p:tgtEl>
                                        <p:attrNameLst>
                                          <p:attrName>style.visibility</p:attrName>
                                        </p:attrNameLst>
                                      </p:cBhvr>
                                      <p:to>
                                        <p:strVal val="visible"/>
                                      </p:to>
                                    </p:set>
                                    <p:anim calcmode="lin" valueType="num">
                                      <p:cBhvr additive="base">
                                        <p:cTn id="13" dur="500" fill="hold"/>
                                        <p:tgtEl>
                                          <p:spTgt spid="26625">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662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6625">
                                            <p:txEl>
                                              <p:pRg st="2" end="2"/>
                                            </p:txEl>
                                          </p:spTgt>
                                        </p:tgtEl>
                                        <p:attrNameLst>
                                          <p:attrName>style.visibility</p:attrName>
                                        </p:attrNameLst>
                                      </p:cBhvr>
                                      <p:to>
                                        <p:strVal val="visible"/>
                                      </p:to>
                                    </p:set>
                                    <p:anim calcmode="lin" valueType="num">
                                      <p:cBhvr additive="base">
                                        <p:cTn id="19" dur="500" fill="hold"/>
                                        <p:tgtEl>
                                          <p:spTgt spid="26625">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662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6625">
                                            <p:txEl>
                                              <p:pRg st="4" end="4"/>
                                            </p:txEl>
                                          </p:spTgt>
                                        </p:tgtEl>
                                        <p:attrNameLst>
                                          <p:attrName>style.visibility</p:attrName>
                                        </p:attrNameLst>
                                      </p:cBhvr>
                                      <p:to>
                                        <p:strVal val="visible"/>
                                      </p:to>
                                    </p:set>
                                    <p:anim calcmode="lin" valueType="num">
                                      <p:cBhvr additive="base">
                                        <p:cTn id="25" dur="500" fill="hold"/>
                                        <p:tgtEl>
                                          <p:spTgt spid="26625">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6625">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26625">
                                            <p:txEl>
                                              <p:pRg st="6" end="6"/>
                                            </p:txEl>
                                          </p:spTgt>
                                        </p:tgtEl>
                                        <p:attrNameLst>
                                          <p:attrName>style.visibility</p:attrName>
                                        </p:attrNameLst>
                                      </p:cBhvr>
                                      <p:to>
                                        <p:strVal val="visible"/>
                                      </p:to>
                                    </p:set>
                                    <p:anim calcmode="lin" valueType="num">
                                      <p:cBhvr additive="base">
                                        <p:cTn id="31" dur="500" fill="hold"/>
                                        <p:tgtEl>
                                          <p:spTgt spid="26625">
                                            <p:txEl>
                                              <p:pRg st="6" end="6"/>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6625">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26625">
                                            <p:txEl>
                                              <p:pRg st="8" end="8"/>
                                            </p:txEl>
                                          </p:spTgt>
                                        </p:tgtEl>
                                        <p:attrNameLst>
                                          <p:attrName>style.visibility</p:attrName>
                                        </p:attrNameLst>
                                      </p:cBhvr>
                                      <p:to>
                                        <p:strVal val="visible"/>
                                      </p:to>
                                    </p:set>
                                    <p:anim calcmode="lin" valueType="num">
                                      <p:cBhvr additive="base">
                                        <p:cTn id="37" dur="500" fill="hold"/>
                                        <p:tgtEl>
                                          <p:spTgt spid="26625">
                                            <p:txEl>
                                              <p:pRg st="8" end="8"/>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26625">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5" grpId="0" build="p"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p:cNvPicPr>
            <a:picLocks noChangeAspect="1" noChangeArrowheads="1"/>
          </p:cNvPicPr>
          <p:nvPr/>
        </p:nvPicPr>
        <p:blipFill>
          <a:blip r:embed="rId2" cstate="print"/>
          <a:srcRect/>
          <a:stretch>
            <a:fillRect/>
          </a:stretch>
        </p:blipFill>
        <p:spPr bwMode="auto">
          <a:xfrm>
            <a:off x="152400" y="762000"/>
            <a:ext cx="8763000" cy="3429000"/>
          </a:xfrm>
          <a:prstGeom prst="rect">
            <a:avLst/>
          </a:prstGeom>
          <a:noFill/>
          <a:ln w="9525">
            <a:noFill/>
            <a:miter lim="800000"/>
            <a:headEnd/>
            <a:tailEnd/>
          </a:ln>
        </p:spPr>
      </p:pic>
      <p:sp>
        <p:nvSpPr>
          <p:cNvPr id="3" name="TextBox 2"/>
          <p:cNvSpPr txBox="1"/>
          <p:nvPr/>
        </p:nvSpPr>
        <p:spPr>
          <a:xfrm>
            <a:off x="2895600" y="0"/>
            <a:ext cx="6248400" cy="830997"/>
          </a:xfrm>
          <a:prstGeom prst="rect">
            <a:avLst/>
          </a:prstGeom>
          <a:noFill/>
        </p:spPr>
        <p:txBody>
          <a:bodyPr wrap="square" rtlCol="0">
            <a:spAutoFit/>
          </a:bodyPr>
          <a:lstStyle/>
          <a:p>
            <a:r>
              <a:rPr lang="en-US" sz="2400" b="1" dirty="0"/>
              <a:t>h</a:t>
            </a:r>
            <a:r>
              <a:rPr lang="en-US" sz="2400" b="1" baseline="-25000" dirty="0"/>
              <a:t>t</a:t>
            </a:r>
            <a:r>
              <a:rPr lang="en-US" sz="2400" b="1" dirty="0"/>
              <a:t> = f(</a:t>
            </a:r>
            <a:r>
              <a:rPr lang="en-US" sz="2400" b="1" dirty="0" err="1"/>
              <a:t>Ux</a:t>
            </a:r>
            <a:r>
              <a:rPr lang="en-US" sz="2400" b="1" baseline="-25000" dirty="0" err="1"/>
              <a:t>t</a:t>
            </a:r>
            <a:r>
              <a:rPr lang="en-US" sz="2400" b="1" dirty="0"/>
              <a:t> + Wh</a:t>
            </a:r>
            <a:r>
              <a:rPr lang="en-US" sz="2400" b="1" baseline="-25000" dirty="0"/>
              <a:t>t-1</a:t>
            </a:r>
            <a:r>
              <a:rPr lang="en-US" sz="2400" b="1" dirty="0"/>
              <a:t>)</a:t>
            </a:r>
          </a:p>
          <a:p>
            <a:r>
              <a:rPr lang="en-US" sz="2400" b="1" dirty="0" err="1"/>
              <a:t>o</a:t>
            </a:r>
            <a:r>
              <a:rPr lang="en-US" sz="2400" b="1" baseline="-25000" dirty="0" err="1"/>
              <a:t>t</a:t>
            </a:r>
            <a:r>
              <a:rPr lang="en-US" sz="2400" b="1" dirty="0"/>
              <a:t> = g(</a:t>
            </a:r>
            <a:r>
              <a:rPr lang="en-US" sz="2400" b="1" dirty="0" err="1"/>
              <a:t>Vh</a:t>
            </a:r>
            <a:r>
              <a:rPr lang="en-US" sz="2400" b="1" baseline="-25000" dirty="0" err="1"/>
              <a:t>t</a:t>
            </a:r>
            <a:r>
              <a:rPr lang="en-US" sz="2400" b="1" dirty="0"/>
              <a:t> )   f &amp;g are activation functions</a:t>
            </a:r>
          </a:p>
        </p:txBody>
      </p:sp>
      <p:sp>
        <p:nvSpPr>
          <p:cNvPr id="4" name="TextBox 3"/>
          <p:cNvSpPr txBox="1"/>
          <p:nvPr/>
        </p:nvSpPr>
        <p:spPr>
          <a:xfrm>
            <a:off x="0" y="0"/>
            <a:ext cx="2971800" cy="646331"/>
          </a:xfrm>
          <a:prstGeom prst="rect">
            <a:avLst/>
          </a:prstGeom>
          <a:noFill/>
        </p:spPr>
        <p:txBody>
          <a:bodyPr wrap="square" rtlCol="0">
            <a:spAutoFit/>
          </a:bodyPr>
          <a:lstStyle/>
          <a:p>
            <a:r>
              <a:rPr lang="en-US" sz="3600" dirty="0"/>
              <a:t>VANILLA RNN</a:t>
            </a:r>
          </a:p>
        </p:txBody>
      </p:sp>
      <p:sp>
        <p:nvSpPr>
          <p:cNvPr id="5" name="Rectangle 4"/>
          <p:cNvSpPr/>
          <p:nvPr/>
        </p:nvSpPr>
        <p:spPr>
          <a:xfrm>
            <a:off x="0" y="4343400"/>
            <a:ext cx="9144000" cy="2308324"/>
          </a:xfrm>
          <a:prstGeom prst="rect">
            <a:avLst/>
          </a:prstGeom>
        </p:spPr>
        <p:txBody>
          <a:bodyPr wrap="square">
            <a:spAutoFit/>
          </a:bodyPr>
          <a:lstStyle/>
          <a:p>
            <a:r>
              <a:rPr lang="en-US" sz="2400" dirty="0">
                <a:solidFill>
                  <a:srgbClr val="333333"/>
                </a:solidFill>
                <a:latin typeface="Lora"/>
                <a:cs typeface="Arial" pitchFamily="34" charset="0"/>
              </a:rPr>
              <a:t>Vanilla RNNs trained with BPTT</a:t>
            </a:r>
            <a:r>
              <a:rPr lang="en-US" sz="2400" dirty="0">
                <a:solidFill>
                  <a:srgbClr val="222222"/>
                </a:solidFill>
                <a:latin typeface="Lora"/>
                <a:cs typeface="Arial" pitchFamily="34" charset="0"/>
                <a:hlinkClick r:id="rId3"/>
              </a:rPr>
              <a:t> have difficulties</a:t>
            </a:r>
            <a:r>
              <a:rPr lang="en-US" sz="2400" dirty="0">
                <a:solidFill>
                  <a:srgbClr val="333333"/>
                </a:solidFill>
                <a:latin typeface="Lora"/>
                <a:cs typeface="Arial" pitchFamily="34" charset="0"/>
              </a:rPr>
              <a:t> learning </a:t>
            </a:r>
            <a:r>
              <a:rPr lang="en-US" sz="2400" dirty="0">
                <a:solidFill>
                  <a:srgbClr val="FF0000"/>
                </a:solidFill>
                <a:latin typeface="Lora"/>
                <a:cs typeface="Arial" pitchFamily="34" charset="0"/>
              </a:rPr>
              <a:t>long-term dependencies (e.g. dependencies between steps that are far apart)</a:t>
            </a:r>
            <a:r>
              <a:rPr lang="en-US" sz="2400" dirty="0">
                <a:solidFill>
                  <a:srgbClr val="333333"/>
                </a:solidFill>
                <a:latin typeface="Lora"/>
                <a:cs typeface="Arial" pitchFamily="34" charset="0"/>
              </a:rPr>
              <a:t> due to what is called the vanishing/exploding gradient problem. </a:t>
            </a:r>
          </a:p>
          <a:p>
            <a:r>
              <a:rPr lang="en-US" sz="2400" dirty="0">
                <a:solidFill>
                  <a:srgbClr val="333333"/>
                </a:solidFill>
                <a:latin typeface="Lora"/>
                <a:cs typeface="Arial" pitchFamily="34" charset="0"/>
              </a:rPr>
              <a:t>LSTMs, a certain type of RNNs were specifically designed to  overcome this</a:t>
            </a:r>
            <a:endParaRPr lang="en-US"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500" fill="hold"/>
                                        <p:tgtEl>
                                          <p:spTgt spid="3"/>
                                        </p:tgtEl>
                                        <p:attrNameLst>
                                          <p:attrName>ppt_x</p:attrName>
                                        </p:attrNameLst>
                                      </p:cBhvr>
                                      <p:tavLst>
                                        <p:tav tm="0">
                                          <p:val>
                                            <p:strVal val="#ppt_x"/>
                                          </p:val>
                                        </p:tav>
                                        <p:tav tm="100000">
                                          <p:val>
                                            <p:strVal val="#ppt_x"/>
                                          </p:val>
                                        </p:tav>
                                      </p:tavLst>
                                    </p:anim>
                                    <p:anim calcmode="lin" valueType="num">
                                      <p:cBhvr additive="base">
                                        <p:cTn id="20"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5">
                                            <p:txEl>
                                              <p:pRg st="0" end="0"/>
                                            </p:txEl>
                                          </p:spTgt>
                                        </p:tgtEl>
                                        <p:attrNameLst>
                                          <p:attrName>style.visibility</p:attrName>
                                        </p:attrNameLst>
                                      </p:cBhvr>
                                      <p:to>
                                        <p:strVal val="visible"/>
                                      </p:to>
                                    </p:set>
                                    <p:anim calcmode="lin" valueType="num">
                                      <p:cBhvr additive="base">
                                        <p:cTn id="25"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5">
                                            <p:txEl>
                                              <p:pRg st="1" end="1"/>
                                            </p:txEl>
                                          </p:spTgt>
                                        </p:tgtEl>
                                        <p:attrNameLst>
                                          <p:attrName>style.visibility</p:attrName>
                                        </p:attrNameLst>
                                      </p:cBhvr>
                                      <p:to>
                                        <p:strVal val="visible"/>
                                      </p:to>
                                    </p:set>
                                    <p:anim calcmode="lin" valueType="num">
                                      <p:cBhvr additive="base">
                                        <p:cTn id="31"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build="p"/>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2554545"/>
          </a:xfrm>
          <a:prstGeom prst="rect">
            <a:avLst/>
          </a:prstGeom>
        </p:spPr>
        <p:txBody>
          <a:bodyPr wrap="square">
            <a:spAutoFit/>
          </a:bodyPr>
          <a:lstStyle/>
          <a:p>
            <a:r>
              <a:rPr lang="en-US" sz="3200" dirty="0"/>
              <a:t>When we arrange our calendar for the day, we prioritize our appointments . If in case we need to make some space for anything important we know which meeting could be canceled to accommodate a possible meeting.</a:t>
            </a:r>
          </a:p>
        </p:txBody>
      </p:sp>
      <p:sp>
        <p:nvSpPr>
          <p:cNvPr id="3" name="Rectangle 2"/>
          <p:cNvSpPr/>
          <p:nvPr/>
        </p:nvSpPr>
        <p:spPr>
          <a:xfrm>
            <a:off x="0" y="2819400"/>
            <a:ext cx="9144000" cy="1569660"/>
          </a:xfrm>
          <a:prstGeom prst="rect">
            <a:avLst/>
          </a:prstGeom>
        </p:spPr>
        <p:txBody>
          <a:bodyPr wrap="square">
            <a:spAutoFit/>
          </a:bodyPr>
          <a:lstStyle/>
          <a:p>
            <a:r>
              <a:rPr lang="en-US" sz="3200" dirty="0"/>
              <a:t>In RNNS  there is no consideration for </a:t>
            </a:r>
            <a:r>
              <a:rPr lang="en-US" sz="3200" i="1" dirty="0">
                <a:solidFill>
                  <a:srgbClr val="FF0000"/>
                </a:solidFill>
              </a:rPr>
              <a:t>‘important’</a:t>
            </a:r>
            <a:r>
              <a:rPr lang="en-US" sz="3200" i="1" dirty="0"/>
              <a:t> </a:t>
            </a:r>
            <a:r>
              <a:rPr lang="en-US" sz="3200" dirty="0"/>
              <a:t>information and </a:t>
            </a:r>
            <a:r>
              <a:rPr lang="en-US" sz="3200" i="1" dirty="0">
                <a:solidFill>
                  <a:srgbClr val="FF0000"/>
                </a:solidFill>
              </a:rPr>
              <a:t>‘not so important’</a:t>
            </a:r>
            <a:r>
              <a:rPr lang="en-US" sz="3200" dirty="0">
                <a:solidFill>
                  <a:srgbClr val="FF0000"/>
                </a:solidFill>
              </a:rPr>
              <a:t> </a:t>
            </a:r>
            <a:r>
              <a:rPr lang="en-US" sz="3200" dirty="0"/>
              <a:t>information.</a:t>
            </a:r>
          </a:p>
        </p:txBody>
      </p:sp>
      <p:sp>
        <p:nvSpPr>
          <p:cNvPr id="4" name="Rectangle 3"/>
          <p:cNvSpPr/>
          <p:nvPr/>
        </p:nvSpPr>
        <p:spPr>
          <a:xfrm>
            <a:off x="0" y="4876800"/>
            <a:ext cx="9144000" cy="1569660"/>
          </a:xfrm>
          <a:prstGeom prst="rect">
            <a:avLst/>
          </a:prstGeom>
        </p:spPr>
        <p:txBody>
          <a:bodyPr wrap="square">
            <a:spAutoFit/>
          </a:bodyPr>
          <a:lstStyle/>
          <a:p>
            <a:r>
              <a:rPr lang="en-US" sz="3200" dirty="0"/>
              <a:t>LSTMs on the other hand, make small modifications to the information by multiplications and additions. </a:t>
            </a:r>
          </a:p>
          <a:p>
            <a:endParaRPr lang="en-US" sz="3200"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anim calcmode="lin" valueType="num">
                                      <p:cBhvr additive="base">
                                        <p:cTn id="19"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build="p"/>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85800" y="990600"/>
            <a:ext cx="7086600" cy="3770263"/>
          </a:xfrm>
          <a:prstGeom prst="rect">
            <a:avLst/>
          </a:prstGeom>
          <a:noFill/>
        </p:spPr>
        <p:txBody>
          <a:bodyPr wrap="square" rtlCol="0">
            <a:spAutoFit/>
          </a:bodyPr>
          <a:lstStyle/>
          <a:p>
            <a:r>
              <a:rPr lang="en-US" sz="23900" dirty="0"/>
              <a:t>LSTM</a:t>
            </a: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0" y="302359"/>
            <a:ext cx="9144000" cy="7725192"/>
          </a:xfrm>
          <a:prstGeom prst="rect">
            <a:avLst/>
          </a:prstGeom>
          <a:noFill/>
        </p:spPr>
        <p:txBody>
          <a:bodyPr wrap="square" rtlCol="0">
            <a:spAutoFit/>
          </a:bodyPr>
          <a:lstStyle/>
          <a:p>
            <a:r>
              <a:rPr lang="en-US" dirty="0"/>
              <a:t> </a:t>
            </a:r>
            <a:r>
              <a:rPr lang="en-US" sz="3200" b="1" dirty="0"/>
              <a:t>Long Short Term Memory networks ( called “LSTMs”) – are a special kind of RNN, capable of learning </a:t>
            </a:r>
            <a:r>
              <a:rPr lang="en-US" sz="3200" b="1" dirty="0">
                <a:solidFill>
                  <a:srgbClr val="FF0000"/>
                </a:solidFill>
              </a:rPr>
              <a:t>long-term dependencies. </a:t>
            </a:r>
          </a:p>
          <a:p>
            <a:endParaRPr lang="en-US" sz="3200" b="1" dirty="0"/>
          </a:p>
          <a:p>
            <a:r>
              <a:rPr lang="en-US" sz="2800" b="1" dirty="0"/>
              <a:t>They were introduced by </a:t>
            </a:r>
            <a:r>
              <a:rPr lang="en-US" sz="2800" b="1" dirty="0" err="1">
                <a:hlinkClick r:id="rId2"/>
              </a:rPr>
              <a:t>Hochreiter</a:t>
            </a:r>
            <a:r>
              <a:rPr lang="en-US" sz="2800" b="1" dirty="0">
                <a:hlinkClick r:id="rId2"/>
              </a:rPr>
              <a:t> &amp; </a:t>
            </a:r>
            <a:r>
              <a:rPr lang="en-US" sz="2800" b="1" dirty="0" err="1">
                <a:hlinkClick r:id="rId2"/>
              </a:rPr>
              <a:t>Schmidhuber</a:t>
            </a:r>
            <a:r>
              <a:rPr lang="en-US" sz="2800" b="1" dirty="0">
                <a:hlinkClick r:id="rId2"/>
              </a:rPr>
              <a:t> (1997)</a:t>
            </a:r>
            <a:endParaRPr lang="en-US" sz="2800" b="1" dirty="0"/>
          </a:p>
          <a:p>
            <a:endParaRPr lang="en-US" sz="3200" b="1" dirty="0"/>
          </a:p>
          <a:p>
            <a:pPr lvl="0"/>
            <a:r>
              <a:rPr lang="en-US" sz="3200" b="1" dirty="0"/>
              <a:t>Motivation behind LSTM is to resolve the problem of </a:t>
            </a:r>
            <a:r>
              <a:rPr lang="en-US" sz="3200" b="1" dirty="0">
                <a:solidFill>
                  <a:srgbClr val="FF0000"/>
                </a:solidFill>
              </a:rPr>
              <a:t>short memory</a:t>
            </a:r>
            <a:r>
              <a:rPr lang="en-US" sz="3200" b="1" dirty="0"/>
              <a:t> that is peculiar to RNN (conventional RNN have troubles with relating events that are too far separated in time).</a:t>
            </a:r>
            <a:r>
              <a:rPr lang="en-US" sz="3200" b="1" dirty="0">
                <a:solidFill>
                  <a:srgbClr val="333333"/>
                </a:solidFill>
                <a:latin typeface="Lora"/>
                <a:cs typeface="Arial" pitchFamily="34" charset="0"/>
              </a:rPr>
              <a:t> </a:t>
            </a:r>
          </a:p>
          <a:p>
            <a:pPr lvl="0"/>
            <a:endParaRPr lang="en-US" sz="3200" b="1" dirty="0">
              <a:solidFill>
                <a:srgbClr val="333333"/>
              </a:solidFill>
              <a:latin typeface="Lora"/>
              <a:cs typeface="Arial" pitchFamily="34" charset="0"/>
            </a:endParaRPr>
          </a:p>
          <a:p>
            <a:pPr lvl="0"/>
            <a:r>
              <a:rPr lang="en-US" sz="3200" b="1" dirty="0">
                <a:solidFill>
                  <a:srgbClr val="333333"/>
                </a:solidFill>
                <a:latin typeface="Lora"/>
                <a:cs typeface="Arial" pitchFamily="34" charset="0"/>
              </a:rPr>
              <a:t>GRUs(gated recurrent Units) , </a:t>
            </a:r>
            <a:r>
              <a:rPr lang="en-US" sz="3200" b="1" dirty="0">
                <a:solidFill>
                  <a:srgbClr val="222222"/>
                </a:solidFill>
                <a:latin typeface="Lora"/>
                <a:cs typeface="Arial" pitchFamily="34" charset="0"/>
                <a:hlinkClick r:id="rId3"/>
              </a:rPr>
              <a:t>first proposed in 2014</a:t>
            </a:r>
            <a:r>
              <a:rPr lang="en-US" sz="3200" b="1" dirty="0">
                <a:solidFill>
                  <a:srgbClr val="333333"/>
                </a:solidFill>
                <a:latin typeface="Lora"/>
                <a:cs typeface="Arial" pitchFamily="34" charset="0"/>
              </a:rPr>
              <a:t>, are simplified versions of LSTMs.</a:t>
            </a:r>
          </a:p>
          <a:p>
            <a:endParaRPr lang="en-US" sz="2800" dirty="0"/>
          </a:p>
          <a:p>
            <a:endParaRPr lang="en-US" sz="2800" dirty="0"/>
          </a:p>
          <a:p>
            <a:endParaRPr lang="en-US" sz="2800" dirty="0"/>
          </a:p>
        </p:txBody>
      </p:sp>
      <p:sp>
        <p:nvSpPr>
          <p:cNvPr id="5" name="Rectangle 4"/>
          <p:cNvSpPr/>
          <p:nvPr/>
        </p:nvSpPr>
        <p:spPr>
          <a:xfrm>
            <a:off x="4267200" y="5257800"/>
            <a:ext cx="4343400" cy="523220"/>
          </a:xfrm>
          <a:prstGeom prst="rect">
            <a:avLst/>
          </a:prstGeom>
        </p:spPr>
        <p:txBody>
          <a:bodyPr wrap="square">
            <a:spAutoFit/>
          </a:bodyPr>
          <a:lstStyle/>
          <a:p>
            <a:pPr lvl="0" fontAlgn="base">
              <a:spcBef>
                <a:spcPct val="0"/>
              </a:spcBef>
              <a:spcAft>
                <a:spcPct val="0"/>
              </a:spcAft>
            </a:pPr>
            <a:endParaRPr lang="en-US" sz="2800" dirty="0">
              <a:solidFill>
                <a:srgbClr val="333333"/>
              </a:solidFill>
              <a:latin typeface="Lora"/>
              <a:cs typeface="Arial"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nodePh="1">
                                  <p:stCondLst>
                                    <p:cond delay="0"/>
                                  </p:stCondLst>
                                  <p:endCondLst>
                                    <p:cond evt="begin" delay="0">
                                      <p:tn val="11"/>
                                    </p:cond>
                                  </p:end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94050" name="Picture 2"/>
          <p:cNvPicPr>
            <a:picLocks noChangeAspect="1" noChangeArrowheads="1"/>
          </p:cNvPicPr>
          <p:nvPr/>
        </p:nvPicPr>
        <p:blipFill>
          <a:blip r:embed="rId2" cstate="print"/>
          <a:srcRect/>
          <a:stretch>
            <a:fillRect/>
          </a:stretch>
        </p:blipFill>
        <p:spPr bwMode="auto">
          <a:xfrm>
            <a:off x="706582" y="1143000"/>
            <a:ext cx="7730836" cy="4572000"/>
          </a:xfrm>
          <a:prstGeom prst="rect">
            <a:avLst/>
          </a:prstGeom>
          <a:noFill/>
          <a:ln w="9525">
            <a:noFill/>
            <a:miter lim="800000"/>
            <a:headEnd/>
            <a:tailEnd/>
          </a:ln>
        </p:spPr>
      </p:pic>
    </p:spTree>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6709529"/>
          </a:xfrm>
          <a:prstGeom prst="rect">
            <a:avLst/>
          </a:prstGeom>
        </p:spPr>
        <p:txBody>
          <a:bodyPr wrap="square">
            <a:spAutoFit/>
          </a:bodyPr>
          <a:lstStyle/>
          <a:p>
            <a:r>
              <a:rPr lang="en-US" sz="4000" b="1" dirty="0"/>
              <a:t>LSTMs enable RNNs to remember their inputs over a long period of time. </a:t>
            </a:r>
          </a:p>
          <a:p>
            <a:endParaRPr lang="en-US" sz="4000" b="1" dirty="0"/>
          </a:p>
          <a:p>
            <a:r>
              <a:rPr lang="en-US" sz="4000" b="1" dirty="0"/>
              <a:t>This is because LSTM’s contain their information in a memory, that is much like the memory of a computer because </a:t>
            </a:r>
          </a:p>
          <a:p>
            <a:r>
              <a:rPr lang="en-US" sz="4000" b="1" dirty="0"/>
              <a:t> </a:t>
            </a:r>
          </a:p>
          <a:p>
            <a:r>
              <a:rPr lang="en-US" sz="4800" b="1" dirty="0"/>
              <a:t>LSTMs can </a:t>
            </a:r>
          </a:p>
          <a:p>
            <a:r>
              <a:rPr lang="en-US" sz="5400" b="1" dirty="0">
                <a:solidFill>
                  <a:srgbClr val="FF0000"/>
                </a:solidFill>
              </a:rPr>
              <a:t>READ, WRITE AND DELETE </a:t>
            </a:r>
          </a:p>
          <a:p>
            <a:r>
              <a:rPr lang="en-US" sz="4800" b="1" dirty="0"/>
              <a:t>information from its memory.</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24386" name="Picture 2"/>
          <p:cNvPicPr>
            <a:picLocks noChangeAspect="1" noChangeArrowheads="1"/>
          </p:cNvPicPr>
          <p:nvPr/>
        </p:nvPicPr>
        <p:blipFill>
          <a:blip r:embed="rId2" cstate="print">
            <a:lum bright="-35000"/>
          </a:blip>
          <a:srcRect/>
          <a:stretch>
            <a:fillRect/>
          </a:stretch>
        </p:blipFill>
        <p:spPr bwMode="auto">
          <a:xfrm>
            <a:off x="0" y="0"/>
            <a:ext cx="9144000" cy="6858000"/>
          </a:xfrm>
          <a:prstGeom prst="rect">
            <a:avLst/>
          </a:prstGeom>
          <a:noFill/>
          <a:ln w="9525">
            <a:noFill/>
            <a:miter lim="800000"/>
            <a:headEnd/>
            <a:tailEnd/>
          </a:ln>
        </p:spPr>
      </p:pic>
      <p:sp>
        <p:nvSpPr>
          <p:cNvPr id="3" name="TextBox 2"/>
          <p:cNvSpPr txBox="1"/>
          <p:nvPr/>
        </p:nvSpPr>
        <p:spPr>
          <a:xfrm>
            <a:off x="4800600" y="6096000"/>
            <a:ext cx="1828800" cy="646331"/>
          </a:xfrm>
          <a:prstGeom prst="rect">
            <a:avLst/>
          </a:prstGeom>
          <a:noFill/>
        </p:spPr>
        <p:txBody>
          <a:bodyPr wrap="square" rtlCol="0">
            <a:spAutoFit/>
          </a:bodyPr>
          <a:lstStyle/>
          <a:p>
            <a:r>
              <a:rPr lang="en-US" dirty="0"/>
              <a:t>READ OCCURS AFTER WRITING</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4294967295"/>
          </p:nvPr>
        </p:nvSpPr>
        <p:spPr>
          <a:xfrm>
            <a:off x="0" y="0"/>
            <a:ext cx="9144000" cy="6888039"/>
          </a:xfrm>
          <a:prstGeom prst="rect">
            <a:avLst/>
          </a:prstGeom>
        </p:spPr>
        <p:txBody>
          <a:bodyPr wrap="square">
            <a:spAutoFit/>
          </a:bodyPr>
          <a:lstStyle/>
          <a:p>
            <a:r>
              <a:rPr lang="en-US" dirty="0"/>
              <a:t>Recurrent networks are distinguished from </a:t>
            </a:r>
            <a:r>
              <a:rPr lang="en-US" dirty="0" err="1"/>
              <a:t>feedforward</a:t>
            </a:r>
            <a:r>
              <a:rPr lang="en-US" dirty="0"/>
              <a:t> networks by that </a:t>
            </a:r>
            <a:r>
              <a:rPr lang="en-US" dirty="0">
                <a:solidFill>
                  <a:srgbClr val="FF0000"/>
                </a:solidFill>
              </a:rPr>
              <a:t>feedback loop are connected to their past decisions</a:t>
            </a:r>
            <a:r>
              <a:rPr lang="en-US" dirty="0"/>
              <a:t>, ingesting their own outputs moment after moment as input. </a:t>
            </a:r>
          </a:p>
          <a:p>
            <a:endParaRPr lang="en-US" dirty="0"/>
          </a:p>
          <a:p>
            <a:r>
              <a:rPr lang="en-US" dirty="0"/>
              <a:t>The flexibility of DNNs comes from usage of different processing elements that </a:t>
            </a:r>
            <a:r>
              <a:rPr lang="en-US" dirty="0">
                <a:solidFill>
                  <a:srgbClr val="FF0000"/>
                </a:solidFill>
              </a:rPr>
              <a:t>contain feedback and delay line taps</a:t>
            </a:r>
            <a:r>
              <a:rPr lang="en-US" dirty="0"/>
              <a:t> to express dynamic behavior</a:t>
            </a:r>
          </a:p>
          <a:p>
            <a:pPr>
              <a:buNone/>
            </a:pPr>
            <a:endParaRPr lang="en-US" dirty="0"/>
          </a:p>
          <a:p>
            <a:r>
              <a:rPr lang="en-US" dirty="0">
                <a:solidFill>
                  <a:srgbClr val="FF0000"/>
                </a:solidFill>
              </a:rPr>
              <a:t>Adding memory </a:t>
            </a:r>
            <a:r>
              <a:rPr lang="en-US" dirty="0"/>
              <a:t>to neural networks has a purpose: There is information in the </a:t>
            </a:r>
            <a:r>
              <a:rPr lang="en-US" dirty="0">
                <a:solidFill>
                  <a:srgbClr val="FF0000"/>
                </a:solidFill>
              </a:rPr>
              <a:t>sequence</a:t>
            </a:r>
            <a:r>
              <a:rPr lang="en-US" dirty="0"/>
              <a:t> itself, and recurrent nets use it to perform tasks that </a:t>
            </a:r>
            <a:r>
              <a:rPr lang="en-US" dirty="0" err="1"/>
              <a:t>feedforward</a:t>
            </a:r>
            <a:r>
              <a:rPr lang="en-US" dirty="0"/>
              <a:t> networks can’t.</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 calcmode="lin" valueType="num">
                                      <p:cBhvr additive="base">
                                        <p:cTn id="13"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anim calcmode="lin" valueType="num">
                                      <p:cBhvr additive="base">
                                        <p:cTn id="19"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6617196"/>
          </a:xfrm>
          <a:prstGeom prst="rect">
            <a:avLst/>
          </a:prstGeom>
        </p:spPr>
        <p:txBody>
          <a:bodyPr wrap="square">
            <a:spAutoFit/>
          </a:bodyPr>
          <a:lstStyle/>
          <a:p>
            <a:r>
              <a:rPr lang="en-US" sz="2800" b="1" dirty="0"/>
              <a:t>From one moment to the next, our brain operates as a function: it accepts inputs from our senses (external) and our thoughts (internal) and produces outputs in the form of actions (external) and new thoughts (internal). </a:t>
            </a:r>
          </a:p>
          <a:p>
            <a:endParaRPr lang="en-US" sz="3600" b="1" dirty="0"/>
          </a:p>
          <a:p>
            <a:r>
              <a:rPr lang="en-US" sz="3600" b="1" dirty="0"/>
              <a:t>With LSTMs, the information flows through a mechanism known as </a:t>
            </a:r>
            <a:r>
              <a:rPr lang="en-US" sz="3600" b="1" dirty="0">
                <a:solidFill>
                  <a:srgbClr val="FF0000"/>
                </a:solidFill>
              </a:rPr>
              <a:t>cell states.</a:t>
            </a:r>
          </a:p>
          <a:p>
            <a:r>
              <a:rPr lang="en-US" sz="3600" b="1" dirty="0">
                <a:solidFill>
                  <a:srgbClr val="FF0000"/>
                </a:solidFill>
              </a:rPr>
              <a:t>Previous cell state(c</a:t>
            </a:r>
            <a:r>
              <a:rPr lang="en-US" sz="3600" b="1" baseline="-25000" dirty="0">
                <a:solidFill>
                  <a:srgbClr val="FF0000"/>
                </a:solidFill>
              </a:rPr>
              <a:t>t-1</a:t>
            </a:r>
            <a:r>
              <a:rPr lang="en-US" sz="3600" b="1" dirty="0">
                <a:solidFill>
                  <a:srgbClr val="FF0000"/>
                </a:solidFill>
              </a:rPr>
              <a:t> ) :</a:t>
            </a:r>
            <a:r>
              <a:rPr lang="en-US" sz="3200" b="1" i="1" dirty="0"/>
              <a:t>the information that was present in the memory after the previous time step</a:t>
            </a:r>
            <a:endParaRPr lang="en-US" sz="3600" b="1" i="1" dirty="0"/>
          </a:p>
          <a:p>
            <a:r>
              <a:rPr lang="en-US" sz="3600" b="1" dirty="0">
                <a:solidFill>
                  <a:srgbClr val="FF0000"/>
                </a:solidFill>
              </a:rPr>
              <a:t>Previous hidden state(h</a:t>
            </a:r>
            <a:r>
              <a:rPr lang="en-US" sz="3600" b="1" baseline="-25000" dirty="0">
                <a:solidFill>
                  <a:srgbClr val="FF0000"/>
                </a:solidFill>
              </a:rPr>
              <a:t>t-1</a:t>
            </a:r>
            <a:r>
              <a:rPr lang="en-US" sz="3600" b="1" dirty="0">
                <a:solidFill>
                  <a:srgbClr val="FF0000"/>
                </a:solidFill>
              </a:rPr>
              <a:t> ) :</a:t>
            </a:r>
            <a:r>
              <a:rPr lang="en-US" sz="3200" b="1" i="1" dirty="0"/>
              <a:t>this is the same as the output of the previous cell</a:t>
            </a:r>
            <a:endParaRPr lang="en-US" sz="3600" b="1" i="1" dirty="0"/>
          </a:p>
          <a:p>
            <a:r>
              <a:rPr lang="en-US" sz="3600" b="1" dirty="0">
                <a:solidFill>
                  <a:srgbClr val="FF0000"/>
                </a:solidFill>
              </a:rPr>
              <a:t>Input at the current time step(</a:t>
            </a:r>
            <a:r>
              <a:rPr lang="en-US" sz="3600" b="1" dirty="0" err="1">
                <a:solidFill>
                  <a:srgbClr val="FF0000"/>
                </a:solidFill>
              </a:rPr>
              <a:t>x</a:t>
            </a:r>
            <a:r>
              <a:rPr lang="en-US" sz="3600" b="1" baseline="-25000" dirty="0" err="1">
                <a:solidFill>
                  <a:srgbClr val="FF0000"/>
                </a:solidFill>
              </a:rPr>
              <a:t>t</a:t>
            </a:r>
            <a:r>
              <a:rPr lang="en-US" sz="3600" b="1" dirty="0">
                <a:solidFill>
                  <a:srgbClr val="FF0000"/>
                </a:solidFill>
              </a:rPr>
              <a:t> ): </a:t>
            </a:r>
            <a:r>
              <a:rPr lang="en-US" sz="3200" b="1" i="1" dirty="0"/>
              <a:t>the new information that is being fed in at that moment</a:t>
            </a:r>
            <a:endParaRPr lang="en-US" sz="2800"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anim calcmode="lin" valueType="num">
                                      <p:cBhvr additive="base">
                                        <p:cTn id="13"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anim calcmode="lin" valueType="num">
                                      <p:cBhvr additive="base">
                                        <p:cTn id="19"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5">
                                            <p:txEl>
                                              <p:pRg st="4" end="4"/>
                                            </p:txEl>
                                          </p:spTgt>
                                        </p:tgtEl>
                                        <p:attrNameLst>
                                          <p:attrName>style.visibility</p:attrName>
                                        </p:attrNameLst>
                                      </p:cBhvr>
                                      <p:to>
                                        <p:strVal val="visible"/>
                                      </p:to>
                                    </p:set>
                                    <p:anim calcmode="lin" valueType="num">
                                      <p:cBhvr additive="base">
                                        <p:cTn id="25" dur="500" fill="hold"/>
                                        <p:tgtEl>
                                          <p:spTgt spid="5">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5">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5">
                                            <p:txEl>
                                              <p:pRg st="5" end="5"/>
                                            </p:txEl>
                                          </p:spTgt>
                                        </p:tgtEl>
                                        <p:attrNameLst>
                                          <p:attrName>style.visibility</p:attrName>
                                        </p:attrNameLst>
                                      </p:cBhvr>
                                      <p:to>
                                        <p:strVal val="visible"/>
                                      </p:to>
                                    </p:set>
                                    <p:anim calcmode="lin" valueType="num">
                                      <p:cBhvr additive="base">
                                        <p:cTn id="31" dur="500" fill="hold"/>
                                        <p:tgtEl>
                                          <p:spTgt spid="5">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5">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2" cstate="print">
            <a:lum bright="-32000"/>
          </a:blip>
          <a:srcRect/>
          <a:stretch>
            <a:fillRect/>
          </a:stretch>
        </p:blipFill>
        <p:spPr bwMode="auto">
          <a:xfrm>
            <a:off x="0" y="152400"/>
            <a:ext cx="4162080" cy="3017090"/>
          </a:xfrm>
          <a:prstGeom prst="rect">
            <a:avLst/>
          </a:prstGeom>
          <a:noFill/>
          <a:ln w="9525">
            <a:noFill/>
            <a:miter lim="800000"/>
            <a:headEnd/>
            <a:tailEnd/>
          </a:ln>
        </p:spPr>
      </p:pic>
      <p:sp>
        <p:nvSpPr>
          <p:cNvPr id="3" name="Rectangle 2"/>
          <p:cNvSpPr/>
          <p:nvPr/>
        </p:nvSpPr>
        <p:spPr>
          <a:xfrm>
            <a:off x="0" y="3429000"/>
            <a:ext cx="8915400" cy="3277820"/>
          </a:xfrm>
          <a:prstGeom prst="rect">
            <a:avLst/>
          </a:prstGeom>
        </p:spPr>
        <p:txBody>
          <a:bodyPr wrap="square">
            <a:spAutoFit/>
          </a:bodyPr>
          <a:lstStyle/>
          <a:p>
            <a:pPr lvl="5" eaLnBrk="0" fontAlgn="base" hangingPunct="0">
              <a:spcBef>
                <a:spcPct val="0"/>
              </a:spcBef>
              <a:spcAft>
                <a:spcPct val="0"/>
              </a:spcAft>
            </a:pPr>
            <a:r>
              <a:rPr lang="en-US" sz="2800" dirty="0">
                <a:latin typeface="medium-content-serif-font"/>
                <a:cs typeface="Arial" pitchFamily="34" charset="0"/>
              </a:rPr>
              <a:t>Inputs to the LSTM cell at any step are :</a:t>
            </a:r>
          </a:p>
          <a:p>
            <a:pPr lvl="5" eaLnBrk="0" fontAlgn="base" hangingPunct="0">
              <a:spcBef>
                <a:spcPct val="0"/>
              </a:spcBef>
              <a:spcAft>
                <a:spcPct val="0"/>
              </a:spcAft>
            </a:pPr>
            <a:r>
              <a:rPr lang="en-US" sz="2800" dirty="0" err="1">
                <a:solidFill>
                  <a:srgbClr val="FF0000"/>
                </a:solidFill>
                <a:latin typeface="medium-content-serif-font"/>
                <a:cs typeface="Arial" pitchFamily="34" charset="0"/>
              </a:rPr>
              <a:t>x</a:t>
            </a:r>
            <a:r>
              <a:rPr lang="en-US" sz="2800" b="1" baseline="-25000" dirty="0" err="1">
                <a:solidFill>
                  <a:srgbClr val="FF0000"/>
                </a:solidFill>
                <a:latin typeface="medium-content-serif-font"/>
                <a:cs typeface="Arial" pitchFamily="34" charset="0"/>
              </a:rPr>
              <a:t>t</a:t>
            </a:r>
            <a:r>
              <a:rPr lang="en-US" sz="2800" b="1" dirty="0">
                <a:solidFill>
                  <a:srgbClr val="FF0000"/>
                </a:solidFill>
                <a:latin typeface="medium-content-serif-font"/>
                <a:cs typeface="Arial" pitchFamily="34" charset="0"/>
              </a:rPr>
              <a:t> </a:t>
            </a:r>
            <a:r>
              <a:rPr lang="en-US" sz="2800" dirty="0">
                <a:solidFill>
                  <a:srgbClr val="FF0000"/>
                </a:solidFill>
                <a:latin typeface="medium-content-serif-font"/>
                <a:cs typeface="Arial" pitchFamily="34" charset="0"/>
              </a:rPr>
              <a:t>(current input) , </a:t>
            </a:r>
          </a:p>
          <a:p>
            <a:pPr lvl="5" eaLnBrk="0" fontAlgn="base" hangingPunct="0">
              <a:spcBef>
                <a:spcPct val="0"/>
              </a:spcBef>
              <a:spcAft>
                <a:spcPct val="0"/>
              </a:spcAft>
            </a:pPr>
            <a:r>
              <a:rPr lang="en-US" sz="2800" b="1" dirty="0">
                <a:solidFill>
                  <a:srgbClr val="FF0000"/>
                </a:solidFill>
                <a:latin typeface="medium-content-serif-font"/>
                <a:cs typeface="Arial" pitchFamily="34" charset="0"/>
              </a:rPr>
              <a:t>h</a:t>
            </a:r>
            <a:r>
              <a:rPr lang="en-US" sz="2800" b="1" baseline="-25000" dirty="0">
                <a:solidFill>
                  <a:srgbClr val="FF0000"/>
                </a:solidFill>
                <a:latin typeface="medium-content-serif-font"/>
                <a:cs typeface="Arial" pitchFamily="34" charset="0"/>
              </a:rPr>
              <a:t>t-1</a:t>
            </a:r>
            <a:r>
              <a:rPr lang="en-US" sz="2800" b="1" dirty="0">
                <a:solidFill>
                  <a:srgbClr val="FF0000"/>
                </a:solidFill>
                <a:latin typeface="medium-content-serif-font"/>
                <a:cs typeface="Arial" pitchFamily="34" charset="0"/>
              </a:rPr>
              <a:t> </a:t>
            </a:r>
            <a:r>
              <a:rPr lang="en-US" sz="2800" dirty="0">
                <a:solidFill>
                  <a:srgbClr val="FF0000"/>
                </a:solidFill>
                <a:latin typeface="medium-content-serif-font"/>
                <a:cs typeface="Arial" pitchFamily="34" charset="0"/>
              </a:rPr>
              <a:t>( previous hidden state ) and </a:t>
            </a:r>
          </a:p>
          <a:p>
            <a:pPr lvl="5" eaLnBrk="0" fontAlgn="base" hangingPunct="0">
              <a:spcBef>
                <a:spcPct val="0"/>
              </a:spcBef>
              <a:spcAft>
                <a:spcPct val="0"/>
              </a:spcAft>
            </a:pPr>
            <a:r>
              <a:rPr lang="en-US" sz="2800" b="1" dirty="0">
                <a:solidFill>
                  <a:srgbClr val="FF0000"/>
                </a:solidFill>
                <a:latin typeface="medium-content-serif-font"/>
                <a:cs typeface="Arial" pitchFamily="34" charset="0"/>
              </a:rPr>
              <a:t>C</a:t>
            </a:r>
            <a:r>
              <a:rPr lang="en-US" sz="2800" b="1" baseline="-25000" dirty="0">
                <a:solidFill>
                  <a:srgbClr val="FF0000"/>
                </a:solidFill>
                <a:latin typeface="medium-content-serif-font"/>
                <a:cs typeface="Arial" pitchFamily="34" charset="0"/>
              </a:rPr>
              <a:t>t-1</a:t>
            </a:r>
            <a:r>
              <a:rPr lang="en-US" sz="2800" b="1" dirty="0">
                <a:solidFill>
                  <a:srgbClr val="FF0000"/>
                </a:solidFill>
                <a:latin typeface="medium-content-serif-font"/>
                <a:cs typeface="Arial" pitchFamily="34" charset="0"/>
              </a:rPr>
              <a:t> </a:t>
            </a:r>
            <a:r>
              <a:rPr lang="en-US" sz="2800" dirty="0">
                <a:solidFill>
                  <a:srgbClr val="FF0000"/>
                </a:solidFill>
                <a:latin typeface="medium-content-serif-font"/>
                <a:cs typeface="Arial" pitchFamily="34" charset="0"/>
              </a:rPr>
              <a:t>( previous memory state)</a:t>
            </a:r>
          </a:p>
          <a:p>
            <a:pPr lvl="5" eaLnBrk="0" fontAlgn="base" hangingPunct="0">
              <a:spcBef>
                <a:spcPct val="0"/>
              </a:spcBef>
              <a:spcAft>
                <a:spcPct val="0"/>
              </a:spcAft>
            </a:pPr>
            <a:endParaRPr lang="en-US" sz="1100" dirty="0">
              <a:solidFill>
                <a:srgbClr val="FF0000"/>
              </a:solidFill>
              <a:latin typeface="Arial" pitchFamily="34" charset="0"/>
              <a:cs typeface="Arial" pitchFamily="34" charset="0"/>
            </a:endParaRPr>
          </a:p>
          <a:p>
            <a:pPr lvl="5" eaLnBrk="0" fontAlgn="base" hangingPunct="0">
              <a:spcBef>
                <a:spcPct val="0"/>
              </a:spcBef>
              <a:spcAft>
                <a:spcPct val="0"/>
              </a:spcAft>
            </a:pPr>
            <a:r>
              <a:rPr lang="en-US" sz="2800" dirty="0">
                <a:latin typeface="medium-content-serif-font"/>
                <a:cs typeface="Arial" pitchFamily="34" charset="0"/>
              </a:rPr>
              <a:t>Outputs from the LSTM cell are : </a:t>
            </a:r>
          </a:p>
          <a:p>
            <a:pPr lvl="5" eaLnBrk="0" fontAlgn="base" hangingPunct="0">
              <a:spcBef>
                <a:spcPct val="0"/>
              </a:spcBef>
              <a:spcAft>
                <a:spcPct val="0"/>
              </a:spcAft>
            </a:pPr>
            <a:r>
              <a:rPr lang="en-US" sz="2800" b="1" dirty="0">
                <a:solidFill>
                  <a:srgbClr val="FF0000"/>
                </a:solidFill>
                <a:latin typeface="medium-content-serif-font"/>
                <a:cs typeface="Arial" pitchFamily="34" charset="0"/>
              </a:rPr>
              <a:t>h</a:t>
            </a:r>
            <a:r>
              <a:rPr lang="en-US" sz="2800" b="1" baseline="-25000" dirty="0">
                <a:solidFill>
                  <a:srgbClr val="FF0000"/>
                </a:solidFill>
                <a:latin typeface="medium-content-serif-font"/>
                <a:cs typeface="Arial" pitchFamily="34" charset="0"/>
              </a:rPr>
              <a:t>t</a:t>
            </a:r>
            <a:r>
              <a:rPr lang="en-US" sz="2800" b="1" dirty="0">
                <a:solidFill>
                  <a:srgbClr val="FF0000"/>
                </a:solidFill>
                <a:latin typeface="medium-content-serif-font"/>
                <a:cs typeface="Arial" pitchFamily="34" charset="0"/>
              </a:rPr>
              <a:t> </a:t>
            </a:r>
            <a:r>
              <a:rPr lang="en-US" sz="2800" dirty="0">
                <a:solidFill>
                  <a:srgbClr val="FF0000"/>
                </a:solidFill>
                <a:latin typeface="medium-content-serif-font"/>
                <a:cs typeface="Arial" pitchFamily="34" charset="0"/>
              </a:rPr>
              <a:t>( current hidden state ) and </a:t>
            </a:r>
          </a:p>
          <a:p>
            <a:pPr lvl="5" eaLnBrk="0" fontAlgn="base" hangingPunct="0">
              <a:spcBef>
                <a:spcPct val="0"/>
              </a:spcBef>
              <a:spcAft>
                <a:spcPct val="0"/>
              </a:spcAft>
            </a:pPr>
            <a:r>
              <a:rPr lang="en-US" sz="2800" b="1" dirty="0">
                <a:solidFill>
                  <a:srgbClr val="FF0000"/>
                </a:solidFill>
                <a:latin typeface="medium-content-serif-font"/>
                <a:cs typeface="Arial" pitchFamily="34" charset="0"/>
              </a:rPr>
              <a:t>c</a:t>
            </a:r>
            <a:r>
              <a:rPr lang="en-US" sz="2800" b="1" baseline="-25000" dirty="0">
                <a:solidFill>
                  <a:srgbClr val="FF0000"/>
                </a:solidFill>
                <a:latin typeface="medium-content-serif-font"/>
                <a:cs typeface="Arial" pitchFamily="34" charset="0"/>
              </a:rPr>
              <a:t>t</a:t>
            </a:r>
            <a:r>
              <a:rPr lang="en-US" sz="2800" b="1" dirty="0">
                <a:solidFill>
                  <a:srgbClr val="FF0000"/>
                </a:solidFill>
                <a:latin typeface="medium-content-serif-font"/>
                <a:cs typeface="Arial" pitchFamily="34" charset="0"/>
              </a:rPr>
              <a:t> </a:t>
            </a:r>
            <a:r>
              <a:rPr lang="en-US" sz="2800" dirty="0">
                <a:solidFill>
                  <a:srgbClr val="FF0000"/>
                </a:solidFill>
                <a:latin typeface="medium-content-serif-font"/>
                <a:cs typeface="Arial" pitchFamily="34" charset="0"/>
              </a:rPr>
              <a:t>( current memory state)</a:t>
            </a:r>
            <a:endParaRPr lang="en-US" sz="1100" dirty="0">
              <a:solidFill>
                <a:srgbClr val="FF0000"/>
              </a:solidFill>
              <a:latin typeface="Arial" pitchFamily="34" charset="0"/>
              <a:cs typeface="Arial" pitchFamily="34" charset="0"/>
            </a:endParaRPr>
          </a:p>
        </p:txBody>
      </p:sp>
      <p:sp>
        <p:nvSpPr>
          <p:cNvPr id="4" name="Rectangle 3"/>
          <p:cNvSpPr/>
          <p:nvPr/>
        </p:nvSpPr>
        <p:spPr>
          <a:xfrm>
            <a:off x="4572000" y="0"/>
            <a:ext cx="4572000" cy="1200329"/>
          </a:xfrm>
          <a:prstGeom prst="rect">
            <a:avLst/>
          </a:prstGeom>
        </p:spPr>
        <p:txBody>
          <a:bodyPr>
            <a:spAutoFit/>
          </a:bodyPr>
          <a:lstStyle/>
          <a:p>
            <a:r>
              <a:rPr lang="en-US" sz="2400" dirty="0"/>
              <a:t>Version of the LSTM implemented as the “</a:t>
            </a:r>
            <a:r>
              <a:rPr lang="en-US" sz="2400" dirty="0" err="1"/>
              <a:t>BasicLSTMCell</a:t>
            </a:r>
            <a:r>
              <a:rPr lang="en-US" sz="2400" dirty="0"/>
              <a:t>” in </a:t>
            </a:r>
            <a:r>
              <a:rPr lang="en-US" sz="2400" dirty="0" err="1"/>
              <a:t>Tensorflow</a:t>
            </a:r>
            <a:r>
              <a:rPr lang="en-US" sz="2400" dirty="0"/>
              <a:t>.</a:t>
            </a:r>
          </a:p>
        </p:txBody>
      </p:sp>
      <p:pic>
        <p:nvPicPr>
          <p:cNvPr id="1650689" name="Picture 1"/>
          <p:cNvPicPr>
            <a:picLocks noChangeAspect="1" noChangeArrowheads="1"/>
          </p:cNvPicPr>
          <p:nvPr/>
        </p:nvPicPr>
        <p:blipFill>
          <a:blip r:embed="rId3" cstate="print"/>
          <a:srcRect/>
          <a:stretch>
            <a:fillRect/>
          </a:stretch>
        </p:blipFill>
        <p:spPr bwMode="auto">
          <a:xfrm>
            <a:off x="4648200" y="1295400"/>
            <a:ext cx="3371850" cy="2041843"/>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0" end="0"/>
                                            </p:txEl>
                                          </p:spTgt>
                                        </p:tgtEl>
                                        <p:attrNameLst>
                                          <p:attrName>style.visibility</p:attrName>
                                        </p:attrNameLst>
                                      </p:cBhvr>
                                      <p:to>
                                        <p:strVal val="visible"/>
                                      </p:to>
                                    </p:set>
                                    <p:anim calcmode="lin" valueType="num">
                                      <p:cBhvr additive="base">
                                        <p:cTn id="19"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0" end="0"/>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3">
                                            <p:txEl>
                                              <p:pRg st="1" end="1"/>
                                            </p:txEl>
                                          </p:spTgt>
                                        </p:tgtEl>
                                        <p:attrNameLst>
                                          <p:attrName>style.visibility</p:attrName>
                                        </p:attrNameLst>
                                      </p:cBhvr>
                                      <p:to>
                                        <p:strVal val="visible"/>
                                      </p:to>
                                    </p:set>
                                    <p:anim calcmode="lin" valueType="num">
                                      <p:cBhvr additive="base">
                                        <p:cTn id="2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1" end="1"/>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anim calcmode="lin" valueType="num">
                                      <p:cBhvr additive="base">
                                        <p:cTn id="2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2" end="2"/>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anim calcmode="lin" valueType="num">
                                      <p:cBhvr additive="base">
                                        <p:cTn id="3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3">
                                            <p:txEl>
                                              <p:pRg st="6" end="6"/>
                                            </p:txEl>
                                          </p:spTgt>
                                        </p:tgtEl>
                                        <p:attrNameLst>
                                          <p:attrName>style.visibility</p:attrName>
                                        </p:attrNameLst>
                                      </p:cBhvr>
                                      <p:to>
                                        <p:strVal val="visible"/>
                                      </p:to>
                                    </p:set>
                                    <p:anim calcmode="lin" valueType="num">
                                      <p:cBhvr additive="base">
                                        <p:cTn id="41"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3">
                                            <p:txEl>
                                              <p:pRg st="6" end="6"/>
                                            </p:txEl>
                                          </p:spTgt>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stCondLst>
                                    <p:cond delay="0"/>
                                  </p:stCondLst>
                                  <p:childTnLst>
                                    <p:set>
                                      <p:cBhvr>
                                        <p:cTn id="44" dur="1" fill="hold">
                                          <p:stCondLst>
                                            <p:cond delay="0"/>
                                          </p:stCondLst>
                                        </p:cTn>
                                        <p:tgtEl>
                                          <p:spTgt spid="3">
                                            <p:txEl>
                                              <p:pRg st="7" end="7"/>
                                            </p:txEl>
                                          </p:spTgt>
                                        </p:tgtEl>
                                        <p:attrNameLst>
                                          <p:attrName>style.visibility</p:attrName>
                                        </p:attrNameLst>
                                      </p:cBhvr>
                                      <p:to>
                                        <p:strVal val="visible"/>
                                      </p:to>
                                    </p:set>
                                    <p:anim calcmode="lin" valueType="num">
                                      <p:cBhvr additive="base">
                                        <p:cTn id="45"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25410" name="Picture 2"/>
          <p:cNvPicPr>
            <a:picLocks noChangeAspect="1" noChangeArrowheads="1"/>
          </p:cNvPicPr>
          <p:nvPr/>
        </p:nvPicPr>
        <p:blipFill>
          <a:blip r:embed="rId2" cstate="print">
            <a:lum bright="-32000"/>
          </a:blip>
          <a:srcRect/>
          <a:stretch>
            <a:fillRect/>
          </a:stretch>
        </p:blipFill>
        <p:spPr bwMode="auto">
          <a:xfrm>
            <a:off x="304800" y="335710"/>
            <a:ext cx="4162080" cy="3017090"/>
          </a:xfrm>
          <a:prstGeom prst="rect">
            <a:avLst/>
          </a:prstGeom>
          <a:noFill/>
          <a:ln w="9525">
            <a:noFill/>
            <a:miter lim="800000"/>
            <a:headEnd/>
            <a:tailEnd/>
          </a:ln>
        </p:spPr>
      </p:pic>
      <p:pic>
        <p:nvPicPr>
          <p:cNvPr id="1425411" name="Picture 3"/>
          <p:cNvPicPr>
            <a:picLocks noChangeAspect="1" noChangeArrowheads="1"/>
          </p:cNvPicPr>
          <p:nvPr/>
        </p:nvPicPr>
        <p:blipFill>
          <a:blip r:embed="rId3" cstate="print"/>
          <a:srcRect/>
          <a:stretch>
            <a:fillRect/>
          </a:stretch>
        </p:blipFill>
        <p:spPr bwMode="auto">
          <a:xfrm>
            <a:off x="0" y="3505200"/>
            <a:ext cx="9144000" cy="3352800"/>
          </a:xfrm>
          <a:prstGeom prst="rect">
            <a:avLst/>
          </a:prstGeom>
          <a:noFill/>
          <a:ln w="9525">
            <a:noFill/>
            <a:miter lim="800000"/>
            <a:headEnd/>
            <a:tailEnd/>
          </a:ln>
        </p:spPr>
      </p:pic>
      <p:sp>
        <p:nvSpPr>
          <p:cNvPr id="4" name="Rectangle 3"/>
          <p:cNvSpPr/>
          <p:nvPr/>
        </p:nvSpPr>
        <p:spPr>
          <a:xfrm>
            <a:off x="4572000" y="838200"/>
            <a:ext cx="4572000" cy="954107"/>
          </a:xfrm>
          <a:prstGeom prst="rect">
            <a:avLst/>
          </a:prstGeom>
        </p:spPr>
        <p:txBody>
          <a:bodyPr wrap="square">
            <a:spAutoFit/>
          </a:bodyPr>
          <a:lstStyle/>
          <a:p>
            <a:r>
              <a:rPr lang="en-US" sz="2800" dirty="0"/>
              <a:t>The </a:t>
            </a:r>
            <a:r>
              <a:rPr lang="en-US" sz="2800" b="1" dirty="0"/>
              <a:t>long-term memory</a:t>
            </a:r>
            <a:r>
              <a:rPr lang="en-US" sz="2800" dirty="0"/>
              <a:t> </a:t>
            </a:r>
          </a:p>
          <a:p>
            <a:r>
              <a:rPr lang="en-US" sz="2800" dirty="0"/>
              <a:t>is usually called the </a:t>
            </a:r>
            <a:r>
              <a:rPr lang="en-US" sz="2800" b="1" dirty="0">
                <a:solidFill>
                  <a:srgbClr val="FF0000"/>
                </a:solidFill>
              </a:rPr>
              <a:t>cell state</a:t>
            </a:r>
            <a:r>
              <a:rPr lang="en-US" sz="2800" dirty="0"/>
              <a:t>.</a:t>
            </a: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90306" name="Picture 2"/>
          <p:cNvPicPr>
            <a:picLocks noChangeAspect="1" noChangeArrowheads="1"/>
          </p:cNvPicPr>
          <p:nvPr/>
        </p:nvPicPr>
        <p:blipFill>
          <a:blip r:embed="rId2" cstate="print"/>
          <a:srcRect/>
          <a:stretch>
            <a:fillRect/>
          </a:stretch>
        </p:blipFill>
        <p:spPr bwMode="auto">
          <a:xfrm>
            <a:off x="388372" y="609600"/>
            <a:ext cx="8706465" cy="5867400"/>
          </a:xfrm>
          <a:prstGeom prst="rect">
            <a:avLst/>
          </a:prstGeom>
          <a:noFill/>
          <a:ln w="9525">
            <a:noFill/>
            <a:miter lim="800000"/>
            <a:headEnd/>
            <a:tailEnd/>
          </a:ln>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6986528"/>
          </a:xfrm>
          <a:prstGeom prst="rect">
            <a:avLst/>
          </a:prstGeom>
        </p:spPr>
        <p:txBody>
          <a:bodyPr wrap="square">
            <a:spAutoFit/>
          </a:bodyPr>
          <a:lstStyle/>
          <a:p>
            <a:r>
              <a:rPr lang="en-US" sz="3200" dirty="0"/>
              <a:t>Memory state </a:t>
            </a:r>
            <a:r>
              <a:rPr lang="en-US" sz="3200" b="1" dirty="0"/>
              <a:t>C</a:t>
            </a:r>
            <a:endParaRPr lang="en-US" sz="3200" dirty="0"/>
          </a:p>
          <a:p>
            <a:r>
              <a:rPr lang="en-US" sz="3200" dirty="0"/>
              <a:t>This is the state where the memory (context) of input is stored</a:t>
            </a:r>
          </a:p>
          <a:p>
            <a:r>
              <a:rPr lang="en-US" sz="3200" dirty="0"/>
              <a:t>Ex : </a:t>
            </a:r>
            <a:r>
              <a:rPr lang="en-US" sz="3200" b="1" dirty="0" err="1"/>
              <a:t>Mady</a:t>
            </a:r>
            <a:r>
              <a:rPr lang="en-US" sz="3200" b="1" dirty="0"/>
              <a:t> </a:t>
            </a:r>
            <a:r>
              <a:rPr lang="en-US" sz="3200" dirty="0"/>
              <a:t>walks in to the room, </a:t>
            </a:r>
            <a:r>
              <a:rPr lang="en-US" sz="3200" b="1" dirty="0"/>
              <a:t>Monica </a:t>
            </a:r>
            <a:r>
              <a:rPr lang="en-US" sz="3200" dirty="0"/>
              <a:t>also walks in to the room. </a:t>
            </a:r>
            <a:r>
              <a:rPr lang="en-US" sz="3200" b="1" dirty="0" err="1"/>
              <a:t>Mady</a:t>
            </a:r>
            <a:r>
              <a:rPr lang="en-US" sz="3200" b="1" dirty="0"/>
              <a:t> </a:t>
            </a:r>
            <a:r>
              <a:rPr lang="en-US" sz="3200" dirty="0"/>
              <a:t>Said “hi” to ____??</a:t>
            </a:r>
          </a:p>
          <a:p>
            <a:r>
              <a:rPr lang="en-US" sz="3200" dirty="0"/>
              <a:t>In order to predict correctly Here it stores “</a:t>
            </a:r>
            <a:r>
              <a:rPr lang="en-US" sz="3200" b="1" dirty="0"/>
              <a:t>Monica</a:t>
            </a:r>
            <a:r>
              <a:rPr lang="en-US" sz="3200" dirty="0"/>
              <a:t>” into memory </a:t>
            </a:r>
            <a:r>
              <a:rPr lang="en-US" sz="3200" b="1" dirty="0"/>
              <a:t>C.</a:t>
            </a:r>
          </a:p>
          <a:p>
            <a:endParaRPr lang="en-US" sz="3200" b="1" dirty="0"/>
          </a:p>
          <a:p>
            <a:r>
              <a:rPr lang="en-US" sz="3200" b="1" dirty="0" err="1"/>
              <a:t>Mady</a:t>
            </a:r>
            <a:r>
              <a:rPr lang="en-US" sz="3200" b="1" dirty="0"/>
              <a:t> </a:t>
            </a:r>
            <a:r>
              <a:rPr lang="en-US" sz="3200" dirty="0"/>
              <a:t>and </a:t>
            </a:r>
            <a:r>
              <a:rPr lang="en-US" sz="3200" b="1" dirty="0"/>
              <a:t>Monica </a:t>
            </a:r>
            <a:r>
              <a:rPr lang="en-US" sz="3200" dirty="0"/>
              <a:t>walk in to the room together , later </a:t>
            </a:r>
            <a:r>
              <a:rPr lang="en-US" sz="3200" b="1" dirty="0"/>
              <a:t>Richard </a:t>
            </a:r>
            <a:r>
              <a:rPr lang="en-US" sz="3200" dirty="0"/>
              <a:t>walks in to the room. </a:t>
            </a:r>
            <a:r>
              <a:rPr lang="en-US" sz="3200" b="1" dirty="0" err="1"/>
              <a:t>Mady</a:t>
            </a:r>
            <a:r>
              <a:rPr lang="en-US" sz="3200" b="1" dirty="0"/>
              <a:t> </a:t>
            </a:r>
            <a:r>
              <a:rPr lang="en-US" sz="3200" dirty="0"/>
              <a:t>Said “hi” to ____?? </a:t>
            </a:r>
          </a:p>
          <a:p>
            <a:r>
              <a:rPr lang="en-US" sz="3200" dirty="0"/>
              <a:t>Memory might change from Monica to Richard.</a:t>
            </a:r>
          </a:p>
          <a:p>
            <a:endParaRPr lang="en-US" sz="3200" b="1" dirty="0"/>
          </a:p>
          <a:p>
            <a:r>
              <a:rPr lang="en-US" sz="3200" dirty="0"/>
              <a:t>LSTM cell can add /remove the information.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anim calcmode="lin" valueType="num">
                                      <p:cBhvr additive="base">
                                        <p:cTn id="13"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
                                            <p:txEl>
                                              <p:pRg st="2" end="2"/>
                                            </p:txEl>
                                          </p:spTgt>
                                        </p:tgtEl>
                                        <p:attrNameLst>
                                          <p:attrName>style.visibility</p:attrName>
                                        </p:attrNameLst>
                                      </p:cBhvr>
                                      <p:to>
                                        <p:strVal val="visible"/>
                                      </p:to>
                                    </p:set>
                                    <p:anim calcmode="lin" valueType="num">
                                      <p:cBhvr additive="base">
                                        <p:cTn id="19"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
                                            <p:txEl>
                                              <p:pRg st="3" end="3"/>
                                            </p:txEl>
                                          </p:spTgt>
                                        </p:tgtEl>
                                        <p:attrNameLst>
                                          <p:attrName>style.visibility</p:attrName>
                                        </p:attrNameLst>
                                      </p:cBhvr>
                                      <p:to>
                                        <p:strVal val="visible"/>
                                      </p:to>
                                    </p:set>
                                    <p:anim calcmode="lin" valueType="num">
                                      <p:cBhvr additive="base">
                                        <p:cTn id="25"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2">
                                            <p:txEl>
                                              <p:pRg st="5" end="5"/>
                                            </p:txEl>
                                          </p:spTgt>
                                        </p:tgtEl>
                                        <p:attrNameLst>
                                          <p:attrName>style.visibility</p:attrName>
                                        </p:attrNameLst>
                                      </p:cBhvr>
                                      <p:to>
                                        <p:strVal val="visible"/>
                                      </p:to>
                                    </p:set>
                                    <p:anim calcmode="lin" valueType="num">
                                      <p:cBhvr additive="base">
                                        <p:cTn id="31" dur="500" fill="hold"/>
                                        <p:tgtEl>
                                          <p:spTgt spid="2">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2">
                                            <p:txEl>
                                              <p:pRg st="6" end="6"/>
                                            </p:txEl>
                                          </p:spTgt>
                                        </p:tgtEl>
                                        <p:attrNameLst>
                                          <p:attrName>style.visibility</p:attrName>
                                        </p:attrNameLst>
                                      </p:cBhvr>
                                      <p:to>
                                        <p:strVal val="visible"/>
                                      </p:to>
                                    </p:set>
                                    <p:anim calcmode="lin" valueType="num">
                                      <p:cBhvr additive="base">
                                        <p:cTn id="37" dur="500" fill="hold"/>
                                        <p:tgtEl>
                                          <p:spTgt spid="2">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2">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2">
                                            <p:txEl>
                                              <p:pRg st="8" end="8"/>
                                            </p:txEl>
                                          </p:spTgt>
                                        </p:tgtEl>
                                        <p:attrNameLst>
                                          <p:attrName>style.visibility</p:attrName>
                                        </p:attrNameLst>
                                      </p:cBhvr>
                                      <p:to>
                                        <p:strVal val="visible"/>
                                      </p:to>
                                    </p:set>
                                    <p:anim calcmode="lin" valueType="num">
                                      <p:cBhvr additive="base">
                                        <p:cTn id="43" dur="500" fill="hold"/>
                                        <p:tgtEl>
                                          <p:spTgt spid="2">
                                            <p:txEl>
                                              <p:pRg st="8" end="8"/>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2">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6740307"/>
          </a:xfrm>
          <a:prstGeom prst="rect">
            <a:avLst/>
          </a:prstGeom>
        </p:spPr>
        <p:txBody>
          <a:bodyPr wrap="square">
            <a:spAutoFit/>
          </a:bodyPr>
          <a:lstStyle/>
          <a:p>
            <a:r>
              <a:rPr lang="en-US" sz="3600" dirty="0"/>
              <a:t> </a:t>
            </a:r>
            <a:r>
              <a:rPr lang="en-US" sz="3600" b="1" dirty="0"/>
              <a:t>LSTM  memory can be seen as a </a:t>
            </a:r>
            <a:r>
              <a:rPr lang="en-US" sz="3600" b="1" dirty="0">
                <a:solidFill>
                  <a:srgbClr val="FF0000"/>
                </a:solidFill>
              </a:rPr>
              <a:t>Gated Cell, </a:t>
            </a:r>
            <a:r>
              <a:rPr lang="en-US" sz="3600" b="1" dirty="0"/>
              <a:t> </a:t>
            </a:r>
          </a:p>
          <a:p>
            <a:endParaRPr lang="en-US" sz="3600" b="1" dirty="0"/>
          </a:p>
          <a:p>
            <a:r>
              <a:rPr lang="en-US" sz="3600" b="1" dirty="0"/>
              <a:t>Gated means that the </a:t>
            </a:r>
            <a:r>
              <a:rPr lang="en-US" sz="3600" b="1" dirty="0">
                <a:solidFill>
                  <a:srgbClr val="FF0000"/>
                </a:solidFill>
              </a:rPr>
              <a:t>cell decides </a:t>
            </a:r>
            <a:r>
              <a:rPr lang="en-US" sz="3600" b="1" dirty="0"/>
              <a:t>whether or not to </a:t>
            </a:r>
            <a:r>
              <a:rPr lang="en-US" sz="3600" b="1" dirty="0">
                <a:solidFill>
                  <a:srgbClr val="FF0000"/>
                </a:solidFill>
              </a:rPr>
              <a:t>store/delete</a:t>
            </a:r>
            <a:r>
              <a:rPr lang="en-US" sz="3600" b="1" dirty="0"/>
              <a:t> information </a:t>
            </a:r>
            <a:r>
              <a:rPr lang="en-US" sz="3600" b="1" i="1" dirty="0"/>
              <a:t>based on the importance </a:t>
            </a:r>
            <a:r>
              <a:rPr lang="en-US" sz="3600" b="1" dirty="0"/>
              <a:t>it assigns to the information. </a:t>
            </a:r>
          </a:p>
          <a:p>
            <a:endParaRPr lang="en-US" sz="3600" b="1" dirty="0"/>
          </a:p>
          <a:p>
            <a:r>
              <a:rPr lang="en-US" sz="3600" b="1" dirty="0"/>
              <a:t>The assigning of importance happens </a:t>
            </a:r>
            <a:r>
              <a:rPr lang="en-US" sz="3600" b="1" dirty="0">
                <a:solidFill>
                  <a:srgbClr val="FF0000"/>
                </a:solidFill>
              </a:rPr>
              <a:t>through weights</a:t>
            </a:r>
            <a:r>
              <a:rPr lang="en-US" sz="3600" b="1" dirty="0"/>
              <a:t>, which are also </a:t>
            </a:r>
            <a:r>
              <a:rPr lang="en-US" sz="3600" b="1" dirty="0">
                <a:solidFill>
                  <a:srgbClr val="FF0000"/>
                </a:solidFill>
              </a:rPr>
              <a:t>learned by the algorithm. </a:t>
            </a:r>
          </a:p>
          <a:p>
            <a:endParaRPr lang="en-US" sz="3600" b="1" dirty="0"/>
          </a:p>
          <a:p>
            <a:r>
              <a:rPr lang="en-US" sz="3600" b="1" dirty="0"/>
              <a:t> LSTM learns over time which information is important and which not</a:t>
            </a:r>
            <a:r>
              <a:rPr lang="en-US" sz="3600" dirty="0"/>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 calcmode="lin" valueType="num">
                                      <p:cBhvr additive="base">
                                        <p:cTn id="13"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anim calcmode="lin" valueType="num">
                                      <p:cBhvr additive="base">
                                        <p:cTn id="19" dur="500" fill="hold"/>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
                                            <p:txEl>
                                              <p:pRg st="6" end="6"/>
                                            </p:txEl>
                                          </p:spTgt>
                                        </p:tgtEl>
                                        <p:attrNameLst>
                                          <p:attrName>style.visibility</p:attrName>
                                        </p:attrNameLst>
                                      </p:cBhvr>
                                      <p:to>
                                        <p:strVal val="visible"/>
                                      </p:to>
                                    </p:set>
                                    <p:anim calcmode="lin" valueType="num">
                                      <p:cBhvr additive="base">
                                        <p:cTn id="25" dur="500" fill="hold"/>
                                        <p:tgtEl>
                                          <p:spTgt spid="2">
                                            <p:txEl>
                                              <p:pRg st="6" end="6"/>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524000"/>
            <a:ext cx="9144000" cy="5509200"/>
          </a:xfrm>
          <a:prstGeom prst="rect">
            <a:avLst/>
          </a:prstGeom>
        </p:spPr>
        <p:txBody>
          <a:bodyPr wrap="square">
            <a:spAutoFit/>
          </a:bodyPr>
          <a:lstStyle/>
          <a:p>
            <a:r>
              <a:rPr lang="en-US" sz="3200" b="1" dirty="0"/>
              <a:t>The </a:t>
            </a:r>
            <a:r>
              <a:rPr lang="en-US" sz="3200" b="1" dirty="0">
                <a:solidFill>
                  <a:srgbClr val="FF0000"/>
                </a:solidFill>
              </a:rPr>
              <a:t>input /write </a:t>
            </a:r>
            <a:r>
              <a:rPr lang="en-US" sz="3200" b="1" dirty="0"/>
              <a:t>gate</a:t>
            </a:r>
            <a:r>
              <a:rPr lang="en-US" sz="3200" b="1" dirty="0">
                <a:solidFill>
                  <a:srgbClr val="FF0000"/>
                </a:solidFill>
              </a:rPr>
              <a:t> </a:t>
            </a:r>
            <a:r>
              <a:rPr lang="en-US" sz="3200" b="1" dirty="0"/>
              <a:t>defines </a:t>
            </a:r>
            <a:r>
              <a:rPr lang="en-US" sz="3200" b="1" i="1" dirty="0">
                <a:solidFill>
                  <a:srgbClr val="FF0000"/>
                </a:solidFill>
              </a:rPr>
              <a:t>how much of the newly computed state for the current input </a:t>
            </a:r>
            <a:r>
              <a:rPr lang="en-US" sz="3200" b="1" dirty="0"/>
              <a:t>you want to add to cell state. </a:t>
            </a:r>
          </a:p>
          <a:p>
            <a:endParaRPr lang="en-US" sz="3200" b="1" dirty="0"/>
          </a:p>
          <a:p>
            <a:r>
              <a:rPr lang="en-US" sz="3200" b="1" dirty="0"/>
              <a:t>The </a:t>
            </a:r>
            <a:r>
              <a:rPr lang="en-US" sz="3200" b="1" dirty="0">
                <a:solidFill>
                  <a:srgbClr val="FF0000"/>
                </a:solidFill>
              </a:rPr>
              <a:t>forget/remember </a:t>
            </a:r>
            <a:r>
              <a:rPr lang="en-US" sz="3200" b="1" dirty="0"/>
              <a:t>gate</a:t>
            </a:r>
            <a:r>
              <a:rPr lang="en-US" sz="3200" b="1" dirty="0">
                <a:solidFill>
                  <a:srgbClr val="FF0000"/>
                </a:solidFill>
              </a:rPr>
              <a:t> </a:t>
            </a:r>
            <a:r>
              <a:rPr lang="en-US" sz="3200" b="1" dirty="0"/>
              <a:t>defines </a:t>
            </a:r>
            <a:r>
              <a:rPr lang="en-US" sz="3200" b="1" i="1" dirty="0">
                <a:solidFill>
                  <a:srgbClr val="FF0000"/>
                </a:solidFill>
              </a:rPr>
              <a:t>how much of the previous state</a:t>
            </a:r>
            <a:r>
              <a:rPr lang="en-US" sz="3200" b="1" dirty="0"/>
              <a:t> you want to let through. </a:t>
            </a:r>
          </a:p>
          <a:p>
            <a:endParaRPr lang="en-US" sz="3200" b="1" dirty="0"/>
          </a:p>
          <a:p>
            <a:r>
              <a:rPr lang="en-US" sz="3200" b="1" dirty="0"/>
              <a:t> The </a:t>
            </a:r>
            <a:r>
              <a:rPr lang="en-US" sz="3200" b="1" dirty="0">
                <a:solidFill>
                  <a:srgbClr val="FF0000"/>
                </a:solidFill>
              </a:rPr>
              <a:t>output/read </a:t>
            </a:r>
            <a:r>
              <a:rPr lang="en-US" sz="3200" b="1" dirty="0"/>
              <a:t>gate defines how much of the </a:t>
            </a:r>
            <a:r>
              <a:rPr lang="en-US" sz="3200" b="1" dirty="0">
                <a:solidFill>
                  <a:srgbClr val="FF0000"/>
                </a:solidFill>
              </a:rPr>
              <a:t>internal state</a:t>
            </a:r>
            <a:r>
              <a:rPr lang="en-US" sz="3200" b="1" dirty="0"/>
              <a:t> you want to expose to the </a:t>
            </a:r>
            <a:r>
              <a:rPr lang="en-US" sz="3200" b="1" dirty="0">
                <a:solidFill>
                  <a:srgbClr val="FF0000"/>
                </a:solidFill>
              </a:rPr>
              <a:t>external network </a:t>
            </a:r>
            <a:r>
              <a:rPr lang="en-US" sz="3200" b="1" dirty="0"/>
              <a:t>(higher layers and the next time step) as hidden state.</a:t>
            </a:r>
          </a:p>
        </p:txBody>
      </p:sp>
      <p:sp>
        <p:nvSpPr>
          <p:cNvPr id="3" name="Rectangle 2"/>
          <p:cNvSpPr/>
          <p:nvPr/>
        </p:nvSpPr>
        <p:spPr>
          <a:xfrm>
            <a:off x="0" y="0"/>
            <a:ext cx="9144000" cy="1384995"/>
          </a:xfrm>
          <a:prstGeom prst="rect">
            <a:avLst/>
          </a:prstGeom>
        </p:spPr>
        <p:txBody>
          <a:bodyPr wrap="square">
            <a:spAutoFit/>
          </a:bodyPr>
          <a:lstStyle/>
          <a:p>
            <a:r>
              <a:rPr lang="en-US" sz="2800" dirty="0"/>
              <a:t>The gates in a LSTM are analog, in the form of </a:t>
            </a:r>
            <a:r>
              <a:rPr lang="en-US" sz="2800" dirty="0" err="1">
                <a:solidFill>
                  <a:srgbClr val="FF0000"/>
                </a:solidFill>
              </a:rPr>
              <a:t>sigmoids</a:t>
            </a:r>
            <a:r>
              <a:rPr lang="en-US" sz="2800" dirty="0">
                <a:solidFill>
                  <a:srgbClr val="FF0000"/>
                </a:solidFill>
              </a:rPr>
              <a:t>,</a:t>
            </a:r>
            <a:r>
              <a:rPr lang="en-US" sz="2800" dirty="0"/>
              <a:t>  outputs ranging from 0 to 1. The fact that they are analog, enables them to do </a:t>
            </a:r>
            <a:r>
              <a:rPr lang="en-US" sz="2800" dirty="0" err="1"/>
              <a:t>backpropagation</a:t>
            </a:r>
            <a:r>
              <a:rPr lang="en-US" sz="2800" dirty="0"/>
              <a:t> with it.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 calcmode="lin" valueType="num">
                                      <p:cBhvr additive="base">
                                        <p:cTn id="13"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anim calcmode="lin" valueType="num">
                                      <p:cBhvr additive="base">
                                        <p:cTn id="19" dur="500" fill="hold"/>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gtEl>
                                        <p:attrNameLst>
                                          <p:attrName>style.visibility</p:attrName>
                                        </p:attrNameLst>
                                      </p:cBhvr>
                                      <p:to>
                                        <p:strVal val="visible"/>
                                      </p:to>
                                    </p:set>
                                    <p:anim calcmode="lin" valueType="num">
                                      <p:cBhvr additive="base">
                                        <p:cTn id="25" dur="500" fill="hold"/>
                                        <p:tgtEl>
                                          <p:spTgt spid="3"/>
                                        </p:tgtEl>
                                        <p:attrNameLst>
                                          <p:attrName>ppt_x</p:attrName>
                                        </p:attrNameLst>
                                      </p:cBhvr>
                                      <p:tavLst>
                                        <p:tav tm="0">
                                          <p:val>
                                            <p:strVal val="#ppt_x"/>
                                          </p:val>
                                        </p:tav>
                                        <p:tav tm="100000">
                                          <p:val>
                                            <p:strVal val="#ppt_x"/>
                                          </p:val>
                                        </p:tav>
                                      </p:tavLst>
                                    </p:anim>
                                    <p:anim calcmode="lin" valueType="num">
                                      <p:cBhvr additive="base">
                                        <p:cTn id="26"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3"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1553" name="Rectangle 1"/>
          <p:cNvSpPr>
            <a:spLocks noChangeArrowheads="1"/>
          </p:cNvSpPr>
          <p:nvPr/>
        </p:nvSpPr>
        <p:spPr bwMode="auto">
          <a:xfrm>
            <a:off x="0" y="0"/>
            <a:ext cx="9144000" cy="2769989"/>
          </a:xfrm>
          <a:prstGeom prst="rect">
            <a:avLst/>
          </a:prstGeom>
          <a:noFill/>
          <a:ln w="9525">
            <a:noFill/>
            <a:miter lim="800000"/>
            <a:headEnd/>
            <a:tailEnd/>
          </a:ln>
          <a:effectLst/>
        </p:spPr>
        <p:txBody>
          <a:bodyPr vert="horz" wrap="square" lIns="12696" tIns="0" rIns="12696"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800" b="0" i="0" u="none" strike="noStrike" cap="none" normalizeH="0" baseline="0" dirty="0">
                <a:ln>
                  <a:noFill/>
                </a:ln>
                <a:solidFill>
                  <a:schemeClr val="tx1"/>
                </a:solidFill>
                <a:effectLst/>
                <a:latin typeface="medium-content-serif-font"/>
                <a:cs typeface="Arial" pitchFamily="34" charset="0"/>
              </a:rPr>
              <a:t>there are 3 things a LSTM should selectively decide:</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2800" b="0" i="0" u="none" strike="noStrike" cap="none" normalizeH="0" baseline="0" dirty="0">
                <a:ln>
                  <a:noFill/>
                </a:ln>
                <a:solidFill>
                  <a:schemeClr val="tx1"/>
                </a:solidFill>
                <a:effectLst/>
                <a:latin typeface="medium-content-serif-font"/>
                <a:cs typeface="Arial" pitchFamily="34" charset="0"/>
              </a:rPr>
              <a:t>“</a:t>
            </a:r>
            <a:r>
              <a:rPr kumimoji="0" lang="en-US" sz="2800" b="0" i="0" u="none" strike="noStrike" cap="none" normalizeH="0" baseline="0" dirty="0">
                <a:ln>
                  <a:noFill/>
                </a:ln>
                <a:solidFill>
                  <a:srgbClr val="FF0000"/>
                </a:solidFill>
                <a:effectLst/>
                <a:latin typeface="medium-content-serif-font"/>
                <a:cs typeface="Arial" pitchFamily="34" charset="0"/>
              </a:rPr>
              <a:t>what to write, what to read and what to forget”</a:t>
            </a:r>
            <a:endParaRPr kumimoji="0" lang="en-US" sz="2800" b="0" i="0" u="none" strike="noStrike" cap="none" normalizeH="0" baseline="0" dirty="0">
              <a:ln>
                <a:noFill/>
              </a:ln>
              <a:effectLst/>
              <a:latin typeface="medium-content-serif-font"/>
              <a:cs typeface="Arial" pitchFamily="34" charset="0"/>
            </a:endParaRPr>
          </a:p>
          <a:p>
            <a:pPr lvl="0" fontAlgn="base">
              <a:spcBef>
                <a:spcPct val="0"/>
              </a:spcBef>
              <a:spcAft>
                <a:spcPct val="0"/>
              </a:spcAft>
            </a:pPr>
            <a:r>
              <a:rPr lang="en-US" sz="2800" dirty="0">
                <a:latin typeface="medium-content-serif-font"/>
                <a:cs typeface="Arial" pitchFamily="34" charset="0"/>
              </a:rPr>
              <a:t>Using T</a:t>
            </a:r>
            <a:r>
              <a:rPr kumimoji="0" lang="en-US" sz="2800" b="0" i="0" u="none" strike="noStrike" cap="none" normalizeH="0" baseline="0" dirty="0">
                <a:ln>
                  <a:noFill/>
                </a:ln>
                <a:solidFill>
                  <a:schemeClr val="tx1"/>
                </a:solidFill>
                <a:effectLst/>
                <a:latin typeface="medium-content-serif-font"/>
                <a:cs typeface="Arial" pitchFamily="34" charset="0"/>
              </a:rPr>
              <a:t>hree gates in LSTM at time step ‘t ‘:</a:t>
            </a:r>
          </a:p>
          <a:p>
            <a:pPr lvl="2" fontAlgn="base">
              <a:spcBef>
                <a:spcPct val="0"/>
              </a:spcBef>
              <a:spcAft>
                <a:spcPct val="0"/>
              </a:spcAft>
            </a:pPr>
            <a:r>
              <a:rPr kumimoji="0" lang="en-US" sz="3200" b="0" i="0" u="none" strike="noStrike" cap="none" normalizeH="0" baseline="0" dirty="0">
                <a:ln>
                  <a:noFill/>
                </a:ln>
                <a:solidFill>
                  <a:schemeClr val="tx1"/>
                </a:solidFill>
                <a:effectLst/>
                <a:latin typeface="medium-content-serif-font"/>
                <a:cs typeface="Arial" pitchFamily="34" charset="0"/>
              </a:rPr>
              <a:t> </a:t>
            </a:r>
            <a:r>
              <a:rPr kumimoji="0" lang="en-US" sz="2800" b="0" i="0" u="none" strike="noStrike" cap="none" normalizeH="0" baseline="0" dirty="0">
                <a:ln>
                  <a:noFill/>
                </a:ln>
                <a:solidFill>
                  <a:srgbClr val="FF0000"/>
                </a:solidFill>
                <a:effectLst/>
                <a:latin typeface="Menlo"/>
                <a:cs typeface="Arial" pitchFamily="34" charset="0"/>
              </a:rPr>
              <a:t>i</a:t>
            </a:r>
            <a:r>
              <a:rPr kumimoji="0" lang="en-US" sz="2800" b="0" i="0" u="none" strike="noStrike" cap="none" normalizeH="0" baseline="-25000" dirty="0">
                <a:ln>
                  <a:noFill/>
                </a:ln>
                <a:solidFill>
                  <a:srgbClr val="FF0000"/>
                </a:solidFill>
                <a:effectLst/>
                <a:latin typeface="Menlo"/>
                <a:cs typeface="Arial" pitchFamily="34" charset="0"/>
              </a:rPr>
              <a:t>t</a:t>
            </a:r>
            <a:r>
              <a:rPr kumimoji="0" lang="en-US" sz="3200" b="0" i="0" u="none" strike="noStrike" cap="none" normalizeH="0" baseline="0" dirty="0">
                <a:ln>
                  <a:noFill/>
                </a:ln>
                <a:solidFill>
                  <a:schemeClr val="tx1"/>
                </a:solidFill>
                <a:effectLst/>
                <a:latin typeface="medium-content-serif-font"/>
                <a:cs typeface="Arial" pitchFamily="34" charset="0"/>
              </a:rPr>
              <a:t>  </a:t>
            </a:r>
            <a:r>
              <a:rPr kumimoji="0" lang="en-US" sz="2800" b="0" i="0" u="none" strike="noStrike" cap="none" normalizeH="0" baseline="0" dirty="0">
                <a:ln>
                  <a:noFill/>
                </a:ln>
                <a:solidFill>
                  <a:schemeClr val="tx1"/>
                </a:solidFill>
                <a:effectLst/>
                <a:latin typeface="medium-content-serif-font"/>
                <a:cs typeface="Arial" pitchFamily="34" charset="0"/>
              </a:rPr>
              <a:t>: the </a:t>
            </a:r>
            <a:r>
              <a:rPr kumimoji="0" lang="en-US" sz="2800" b="0" i="0" u="none" strike="noStrike" cap="none" normalizeH="0" baseline="0" dirty="0">
                <a:ln>
                  <a:noFill/>
                </a:ln>
                <a:solidFill>
                  <a:srgbClr val="FF0000"/>
                </a:solidFill>
                <a:effectLst/>
                <a:latin typeface="medium-content-serif-font"/>
                <a:cs typeface="Arial" pitchFamily="34" charset="0"/>
              </a:rPr>
              <a:t>input/write</a:t>
            </a:r>
            <a:r>
              <a:rPr kumimoji="0" lang="en-US" sz="2800" b="0" i="0" u="none" strike="noStrike" cap="none" normalizeH="0" baseline="0" dirty="0">
                <a:ln>
                  <a:noFill/>
                </a:ln>
                <a:solidFill>
                  <a:schemeClr val="tx1"/>
                </a:solidFill>
                <a:effectLst/>
                <a:latin typeface="medium-content-serif-font"/>
                <a:cs typeface="Arial" pitchFamily="34" charset="0"/>
              </a:rPr>
              <a:t> gate (for writing), </a:t>
            </a:r>
          </a:p>
          <a:p>
            <a:pPr lvl="2" fontAlgn="base">
              <a:spcBef>
                <a:spcPct val="0"/>
              </a:spcBef>
              <a:spcAft>
                <a:spcPct val="0"/>
              </a:spcAft>
            </a:pPr>
            <a:r>
              <a:rPr kumimoji="0" lang="en-US" sz="2800" b="0" i="0" u="none" strike="noStrike" cap="none" normalizeH="0" baseline="0" dirty="0" err="1">
                <a:ln>
                  <a:noFill/>
                </a:ln>
                <a:solidFill>
                  <a:srgbClr val="FF0000"/>
                </a:solidFill>
                <a:effectLst/>
                <a:latin typeface="Menlo"/>
                <a:cs typeface="Arial" pitchFamily="34" charset="0"/>
              </a:rPr>
              <a:t>o</a:t>
            </a:r>
            <a:r>
              <a:rPr kumimoji="0" lang="en-US" sz="2800" b="0" i="0" u="none" strike="noStrike" cap="none" normalizeH="0" baseline="-25000" dirty="0" err="1">
                <a:ln>
                  <a:noFill/>
                </a:ln>
                <a:solidFill>
                  <a:srgbClr val="FF0000"/>
                </a:solidFill>
                <a:effectLst/>
                <a:latin typeface="Menlo"/>
                <a:cs typeface="Arial" pitchFamily="34" charset="0"/>
              </a:rPr>
              <a:t>t</a:t>
            </a:r>
            <a:r>
              <a:rPr kumimoji="0" lang="en-US" sz="3200" b="0" i="0" u="none" strike="noStrike" cap="none" normalizeH="0" baseline="0" dirty="0">
                <a:ln>
                  <a:noFill/>
                </a:ln>
                <a:solidFill>
                  <a:srgbClr val="FF0000"/>
                </a:solidFill>
                <a:effectLst/>
                <a:latin typeface="medium-content-serif-font"/>
                <a:cs typeface="Arial" pitchFamily="34" charset="0"/>
              </a:rPr>
              <a:t> </a:t>
            </a:r>
            <a:r>
              <a:rPr kumimoji="0" lang="en-US" sz="2800" b="0" i="0" u="none" strike="noStrike" cap="none" normalizeH="0" baseline="0" dirty="0">
                <a:ln>
                  <a:noFill/>
                </a:ln>
                <a:solidFill>
                  <a:schemeClr val="tx1"/>
                </a:solidFill>
                <a:effectLst/>
                <a:latin typeface="medium-content-serif-font"/>
                <a:cs typeface="Arial" pitchFamily="34" charset="0"/>
              </a:rPr>
              <a:t> :</a:t>
            </a:r>
            <a:r>
              <a:rPr kumimoji="0" lang="en-US" sz="2800" b="0" i="0" u="none" strike="noStrike" cap="none" normalizeH="0" dirty="0">
                <a:ln>
                  <a:noFill/>
                </a:ln>
                <a:solidFill>
                  <a:schemeClr val="tx1"/>
                </a:solidFill>
                <a:effectLst/>
                <a:latin typeface="medium-content-serif-font"/>
                <a:cs typeface="Arial" pitchFamily="34" charset="0"/>
              </a:rPr>
              <a:t> </a:t>
            </a:r>
            <a:r>
              <a:rPr kumimoji="0" lang="en-US" sz="2800" b="0" i="0" u="none" strike="noStrike" cap="none" normalizeH="0" baseline="0" dirty="0">
                <a:ln>
                  <a:noFill/>
                </a:ln>
                <a:solidFill>
                  <a:schemeClr val="tx1"/>
                </a:solidFill>
                <a:effectLst/>
                <a:latin typeface="medium-content-serif-font"/>
                <a:cs typeface="Arial" pitchFamily="34" charset="0"/>
              </a:rPr>
              <a:t>the </a:t>
            </a:r>
            <a:r>
              <a:rPr kumimoji="0" lang="en-US" sz="2800" b="0" i="0" u="none" strike="noStrike" cap="none" normalizeH="0" baseline="0" dirty="0">
                <a:ln>
                  <a:noFill/>
                </a:ln>
                <a:solidFill>
                  <a:srgbClr val="FF0000"/>
                </a:solidFill>
                <a:effectLst/>
                <a:latin typeface="medium-content-serif-font"/>
                <a:cs typeface="Arial" pitchFamily="34" charset="0"/>
              </a:rPr>
              <a:t>output/read</a:t>
            </a:r>
            <a:r>
              <a:rPr kumimoji="0" lang="en-US" sz="2800" b="0" i="0" u="none" strike="noStrike" cap="none" normalizeH="0" baseline="0" dirty="0">
                <a:ln>
                  <a:noFill/>
                </a:ln>
                <a:solidFill>
                  <a:schemeClr val="tx1"/>
                </a:solidFill>
                <a:effectLst/>
                <a:latin typeface="medium-content-serif-font"/>
                <a:cs typeface="Arial" pitchFamily="34" charset="0"/>
              </a:rPr>
              <a:t> gate (for reading) and </a:t>
            </a:r>
          </a:p>
          <a:p>
            <a:pPr lvl="2" fontAlgn="base">
              <a:spcBef>
                <a:spcPct val="0"/>
              </a:spcBef>
              <a:spcAft>
                <a:spcPct val="0"/>
              </a:spcAft>
            </a:pPr>
            <a:r>
              <a:rPr kumimoji="0" lang="en-US" sz="2800" b="0" i="0" u="none" strike="noStrike" cap="none" normalizeH="0" baseline="0" dirty="0">
                <a:ln>
                  <a:noFill/>
                </a:ln>
                <a:solidFill>
                  <a:srgbClr val="FF0000"/>
                </a:solidFill>
                <a:effectLst/>
                <a:latin typeface="Menlo"/>
                <a:cs typeface="Arial" pitchFamily="34" charset="0"/>
              </a:rPr>
              <a:t>f</a:t>
            </a:r>
            <a:r>
              <a:rPr kumimoji="0" lang="en-US" sz="2800" b="0" i="0" u="none" strike="noStrike" cap="none" normalizeH="0" baseline="-25000" dirty="0">
                <a:ln>
                  <a:noFill/>
                </a:ln>
                <a:solidFill>
                  <a:srgbClr val="FF0000"/>
                </a:solidFill>
                <a:effectLst/>
                <a:latin typeface="Menlo"/>
                <a:cs typeface="Arial" pitchFamily="34" charset="0"/>
              </a:rPr>
              <a:t>t</a:t>
            </a:r>
            <a:r>
              <a:rPr kumimoji="0" lang="en-US" sz="3200" b="0" i="0" u="none" strike="noStrike" cap="none" normalizeH="0" baseline="0" dirty="0">
                <a:ln>
                  <a:noFill/>
                </a:ln>
                <a:solidFill>
                  <a:srgbClr val="FF0000"/>
                </a:solidFill>
                <a:effectLst/>
                <a:latin typeface="medium-content-serif-font"/>
                <a:cs typeface="Arial" pitchFamily="34" charset="0"/>
              </a:rPr>
              <a:t> </a:t>
            </a:r>
            <a:r>
              <a:rPr kumimoji="0" lang="en-US" sz="3200" b="0" i="0" u="none" strike="noStrike" cap="none" normalizeH="0" baseline="0" dirty="0">
                <a:ln>
                  <a:noFill/>
                </a:ln>
                <a:solidFill>
                  <a:schemeClr val="tx1"/>
                </a:solidFill>
                <a:effectLst/>
                <a:latin typeface="medium-content-serif-font"/>
                <a:cs typeface="Arial" pitchFamily="34" charset="0"/>
              </a:rPr>
              <a:t> </a:t>
            </a:r>
            <a:r>
              <a:rPr kumimoji="0" lang="en-US" sz="2800" b="0" i="0" u="none" strike="noStrike" cap="none" normalizeH="0" baseline="0" dirty="0">
                <a:ln>
                  <a:noFill/>
                </a:ln>
                <a:solidFill>
                  <a:schemeClr val="tx1"/>
                </a:solidFill>
                <a:effectLst/>
                <a:latin typeface="medium-content-serif-font"/>
                <a:cs typeface="Arial" pitchFamily="34" charset="0"/>
              </a:rPr>
              <a:t> : the </a:t>
            </a:r>
            <a:r>
              <a:rPr kumimoji="0" lang="en-US" sz="2800" b="0" i="0" u="none" strike="noStrike" cap="none" normalizeH="0" baseline="0" dirty="0">
                <a:ln>
                  <a:noFill/>
                </a:ln>
                <a:solidFill>
                  <a:srgbClr val="FF0000"/>
                </a:solidFill>
                <a:effectLst/>
                <a:latin typeface="medium-content-serif-font"/>
                <a:cs typeface="Arial" pitchFamily="34" charset="0"/>
              </a:rPr>
              <a:t>forget/remember</a:t>
            </a:r>
            <a:r>
              <a:rPr kumimoji="0" lang="en-US" sz="2800" b="0" i="0" u="none" strike="noStrike" cap="none" normalizeH="0" baseline="0" dirty="0">
                <a:ln>
                  <a:noFill/>
                </a:ln>
                <a:solidFill>
                  <a:schemeClr val="tx1"/>
                </a:solidFill>
                <a:effectLst/>
                <a:latin typeface="medium-content-serif-font"/>
                <a:cs typeface="Arial" pitchFamily="34" charset="0"/>
              </a:rPr>
              <a:t> gate (for remembering!).</a:t>
            </a:r>
            <a:r>
              <a:rPr kumimoji="0" lang="en-US" sz="1200" b="0" i="0" u="none" strike="noStrike" cap="none" normalizeH="0" baseline="0" dirty="0">
                <a:ln>
                  <a:noFill/>
                </a:ln>
                <a:solidFill>
                  <a:schemeClr val="tx1"/>
                </a:solidFill>
                <a:effectLst/>
                <a:latin typeface="Arial" pitchFamily="34" charset="0"/>
                <a:cs typeface="Arial" pitchFamily="34" charset="0"/>
              </a:rPr>
              <a:t> </a:t>
            </a:r>
            <a:endParaRPr kumimoji="0" lang="en-US" sz="3600" b="0" i="0" u="none" strike="noStrike" cap="none" normalizeH="0" baseline="0" dirty="0">
              <a:ln>
                <a:noFill/>
              </a:ln>
              <a:solidFill>
                <a:schemeClr val="tx1"/>
              </a:solidFill>
              <a:effectLst/>
              <a:latin typeface="Arial" pitchFamily="34" charset="0"/>
              <a:cs typeface="Arial" pitchFamily="34" charset="0"/>
            </a:endParaRPr>
          </a:p>
        </p:txBody>
      </p:sp>
      <p:graphicFrame>
        <p:nvGraphicFramePr>
          <p:cNvPr id="1645570" name="Object 2"/>
          <p:cNvGraphicFramePr>
            <a:graphicFrameLocks noChangeAspect="1"/>
          </p:cNvGraphicFramePr>
          <p:nvPr/>
        </p:nvGraphicFramePr>
        <p:xfrm>
          <a:off x="0" y="2819400"/>
          <a:ext cx="9144000" cy="2590800"/>
        </p:xfrm>
        <a:graphic>
          <a:graphicData uri="http://schemas.openxmlformats.org/presentationml/2006/ole">
            <mc:AlternateContent xmlns:mc="http://schemas.openxmlformats.org/markup-compatibility/2006">
              <mc:Choice xmlns:v="urn:schemas-microsoft-com:vml" Requires="v">
                <p:oleObj spid="_x0000_s1645571" name="Equation" r:id="rId3" imgW="3949560" imgH="888840" progId="Equation.DSMT4">
                  <p:embed/>
                </p:oleObj>
              </mc:Choice>
              <mc:Fallback>
                <p:oleObj name="Equation" r:id="rId3" imgW="3949560" imgH="888840" progId="Equation.DSMT4">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2819400"/>
                        <a:ext cx="9144000" cy="2590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Rectangle 4"/>
          <p:cNvSpPr/>
          <p:nvPr/>
        </p:nvSpPr>
        <p:spPr>
          <a:xfrm>
            <a:off x="0" y="4800600"/>
            <a:ext cx="9144000" cy="1815882"/>
          </a:xfrm>
          <a:prstGeom prst="rect">
            <a:avLst/>
          </a:prstGeom>
        </p:spPr>
        <p:txBody>
          <a:bodyPr wrap="square">
            <a:spAutoFit/>
          </a:bodyPr>
          <a:lstStyle/>
          <a:p>
            <a:r>
              <a:rPr lang="en-US" sz="2800" b="1" dirty="0">
                <a:solidFill>
                  <a:srgbClr val="FF0000"/>
                </a:solidFill>
              </a:rPr>
              <a:t>if forget gate value is 0 then previous memory state is completely forgotten</a:t>
            </a:r>
          </a:p>
          <a:p>
            <a:r>
              <a:rPr lang="en-US" sz="2800" b="1" dirty="0">
                <a:solidFill>
                  <a:srgbClr val="FF0000"/>
                </a:solidFill>
              </a:rPr>
              <a:t>if forget gate value is 1 then previous memory state is completely passed to the cell</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431553">
                                            <p:txEl>
                                              <p:pRg st="0" end="0"/>
                                            </p:txEl>
                                          </p:spTgt>
                                        </p:tgtEl>
                                        <p:attrNameLst>
                                          <p:attrName>style.visibility</p:attrName>
                                        </p:attrNameLst>
                                      </p:cBhvr>
                                      <p:to>
                                        <p:strVal val="visible"/>
                                      </p:to>
                                    </p:set>
                                    <p:anim calcmode="lin" valueType="num">
                                      <p:cBhvr additive="base">
                                        <p:cTn id="7" dur="500" fill="hold"/>
                                        <p:tgtEl>
                                          <p:spTgt spid="143155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43155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431553">
                                            <p:txEl>
                                              <p:pRg st="1" end="1"/>
                                            </p:txEl>
                                          </p:spTgt>
                                        </p:tgtEl>
                                        <p:attrNameLst>
                                          <p:attrName>style.visibility</p:attrName>
                                        </p:attrNameLst>
                                      </p:cBhvr>
                                      <p:to>
                                        <p:strVal val="visible"/>
                                      </p:to>
                                    </p:set>
                                    <p:anim calcmode="lin" valueType="num">
                                      <p:cBhvr additive="base">
                                        <p:cTn id="13" dur="500" fill="hold"/>
                                        <p:tgtEl>
                                          <p:spTgt spid="143155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43155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431553">
                                            <p:txEl>
                                              <p:pRg st="2" end="2"/>
                                            </p:txEl>
                                          </p:spTgt>
                                        </p:tgtEl>
                                        <p:attrNameLst>
                                          <p:attrName>style.visibility</p:attrName>
                                        </p:attrNameLst>
                                      </p:cBhvr>
                                      <p:to>
                                        <p:strVal val="visible"/>
                                      </p:to>
                                    </p:set>
                                    <p:anim calcmode="lin" valueType="num">
                                      <p:cBhvr additive="base">
                                        <p:cTn id="19" dur="500" fill="hold"/>
                                        <p:tgtEl>
                                          <p:spTgt spid="143155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431553">
                                            <p:txEl>
                                              <p:pRg st="2" end="2"/>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431553">
                                            <p:txEl>
                                              <p:pRg st="3" end="3"/>
                                            </p:txEl>
                                          </p:spTgt>
                                        </p:tgtEl>
                                        <p:attrNameLst>
                                          <p:attrName>style.visibility</p:attrName>
                                        </p:attrNameLst>
                                      </p:cBhvr>
                                      <p:to>
                                        <p:strVal val="visible"/>
                                      </p:to>
                                    </p:set>
                                    <p:anim calcmode="lin" valueType="num">
                                      <p:cBhvr additive="base">
                                        <p:cTn id="23" dur="500" fill="hold"/>
                                        <p:tgtEl>
                                          <p:spTgt spid="1431553">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1431553">
                                            <p:txEl>
                                              <p:pRg st="3" end="3"/>
                                            </p:txEl>
                                          </p:spTgt>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431553">
                                            <p:txEl>
                                              <p:pRg st="4" end="4"/>
                                            </p:txEl>
                                          </p:spTgt>
                                        </p:tgtEl>
                                        <p:attrNameLst>
                                          <p:attrName>style.visibility</p:attrName>
                                        </p:attrNameLst>
                                      </p:cBhvr>
                                      <p:to>
                                        <p:strVal val="visible"/>
                                      </p:to>
                                    </p:set>
                                    <p:anim calcmode="lin" valueType="num">
                                      <p:cBhvr additive="base">
                                        <p:cTn id="27" dur="500" fill="hold"/>
                                        <p:tgtEl>
                                          <p:spTgt spid="1431553">
                                            <p:txEl>
                                              <p:pRg st="4" end="4"/>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1431553">
                                            <p:txEl>
                                              <p:pRg st="4" end="4"/>
                                            </p:txEl>
                                          </p:spTgt>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431553">
                                            <p:txEl>
                                              <p:pRg st="5" end="5"/>
                                            </p:txEl>
                                          </p:spTgt>
                                        </p:tgtEl>
                                        <p:attrNameLst>
                                          <p:attrName>style.visibility</p:attrName>
                                        </p:attrNameLst>
                                      </p:cBhvr>
                                      <p:to>
                                        <p:strVal val="visible"/>
                                      </p:to>
                                    </p:set>
                                    <p:anim calcmode="lin" valueType="num">
                                      <p:cBhvr additive="base">
                                        <p:cTn id="31" dur="500" fill="hold"/>
                                        <p:tgtEl>
                                          <p:spTgt spid="1431553">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43155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645570"/>
                                        </p:tgtEl>
                                        <p:attrNameLst>
                                          <p:attrName>style.visibility</p:attrName>
                                        </p:attrNameLst>
                                      </p:cBhvr>
                                      <p:to>
                                        <p:strVal val="visible"/>
                                      </p:to>
                                    </p:set>
                                    <p:anim calcmode="lin" valueType="num">
                                      <p:cBhvr additive="base">
                                        <p:cTn id="37" dur="500" fill="hold"/>
                                        <p:tgtEl>
                                          <p:spTgt spid="1645570"/>
                                        </p:tgtEl>
                                        <p:attrNameLst>
                                          <p:attrName>ppt_x</p:attrName>
                                        </p:attrNameLst>
                                      </p:cBhvr>
                                      <p:tavLst>
                                        <p:tav tm="0">
                                          <p:val>
                                            <p:strVal val="#ppt_x"/>
                                          </p:val>
                                        </p:tav>
                                        <p:tav tm="100000">
                                          <p:val>
                                            <p:strVal val="#ppt_x"/>
                                          </p:val>
                                        </p:tav>
                                      </p:tavLst>
                                    </p:anim>
                                    <p:anim calcmode="lin" valueType="num">
                                      <p:cBhvr additive="base">
                                        <p:cTn id="38" dur="500" fill="hold"/>
                                        <p:tgtEl>
                                          <p:spTgt spid="1645570"/>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5"/>
                                        </p:tgtEl>
                                        <p:attrNameLst>
                                          <p:attrName>style.visibility</p:attrName>
                                        </p:attrNameLst>
                                      </p:cBhvr>
                                      <p:to>
                                        <p:strVal val="visible"/>
                                      </p:to>
                                    </p:set>
                                    <p:anim calcmode="lin" valueType="num">
                                      <p:cBhvr additive="base">
                                        <p:cTn id="43" dur="500" fill="hold"/>
                                        <p:tgtEl>
                                          <p:spTgt spid="5"/>
                                        </p:tgtEl>
                                        <p:attrNameLst>
                                          <p:attrName>ppt_x</p:attrName>
                                        </p:attrNameLst>
                                      </p:cBhvr>
                                      <p:tavLst>
                                        <p:tav tm="0">
                                          <p:val>
                                            <p:strVal val="#ppt_x"/>
                                          </p:val>
                                        </p:tav>
                                        <p:tav tm="100000">
                                          <p:val>
                                            <p:strVal val="#ppt_x"/>
                                          </p:val>
                                        </p:tav>
                                      </p:tavLst>
                                    </p:anim>
                                    <p:anim calcmode="lin" valueType="num">
                                      <p:cBhvr additive="base">
                                        <p:cTn id="4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1553" grpId="0" build="p"/>
      <p:bldP spid="5" grpId="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44545" name="Picture 1"/>
          <p:cNvPicPr>
            <a:picLocks noChangeAspect="1" noChangeArrowheads="1"/>
          </p:cNvPicPr>
          <p:nvPr/>
        </p:nvPicPr>
        <p:blipFill>
          <a:blip r:embed="rId2" cstate="print"/>
          <a:srcRect/>
          <a:stretch>
            <a:fillRect/>
          </a:stretch>
        </p:blipFill>
        <p:spPr bwMode="auto">
          <a:xfrm>
            <a:off x="0" y="0"/>
            <a:ext cx="9144000" cy="6858000"/>
          </a:xfrm>
          <a:prstGeom prst="rect">
            <a:avLst/>
          </a:prstGeom>
          <a:noFill/>
          <a:ln w="9525">
            <a:noFill/>
            <a:miter lim="800000"/>
            <a:headEnd/>
            <a:tailEnd/>
          </a:ln>
        </p:spPr>
      </p:pic>
      <p:pic>
        <p:nvPicPr>
          <p:cNvPr id="6" name="Picture 3"/>
          <p:cNvPicPr>
            <a:picLocks noChangeAspect="1" noChangeArrowheads="1"/>
          </p:cNvPicPr>
          <p:nvPr/>
        </p:nvPicPr>
        <p:blipFill>
          <a:blip r:embed="rId3" cstate="print"/>
          <a:srcRect/>
          <a:stretch>
            <a:fillRect/>
          </a:stretch>
        </p:blipFill>
        <p:spPr bwMode="auto">
          <a:xfrm>
            <a:off x="3048000" y="1447800"/>
            <a:ext cx="742950" cy="209550"/>
          </a:xfrm>
          <a:prstGeom prst="rect">
            <a:avLst/>
          </a:prstGeom>
          <a:noFill/>
          <a:ln w="9525">
            <a:noFill/>
            <a:miter lim="800000"/>
            <a:headEnd/>
            <a:tailEnd/>
          </a:ln>
        </p:spPr>
      </p:pic>
      <p:pic>
        <p:nvPicPr>
          <p:cNvPr id="7" name="Picture 3"/>
          <p:cNvPicPr>
            <a:picLocks noChangeAspect="1" noChangeArrowheads="1"/>
          </p:cNvPicPr>
          <p:nvPr/>
        </p:nvPicPr>
        <p:blipFill>
          <a:blip r:embed="rId3" cstate="print"/>
          <a:srcRect/>
          <a:stretch>
            <a:fillRect/>
          </a:stretch>
        </p:blipFill>
        <p:spPr bwMode="auto">
          <a:xfrm>
            <a:off x="3276600" y="5943600"/>
            <a:ext cx="742950" cy="209550"/>
          </a:xfrm>
          <a:prstGeom prst="rect">
            <a:avLst/>
          </a:prstGeom>
          <a:noFill/>
          <a:ln w="9525">
            <a:noFill/>
            <a:miter lim="800000"/>
            <a:headEnd/>
            <a:tailEnd/>
          </a:ln>
        </p:spPr>
      </p:pic>
      <p:pic>
        <p:nvPicPr>
          <p:cNvPr id="8" name="Picture 3"/>
          <p:cNvPicPr>
            <a:picLocks noChangeAspect="1" noChangeArrowheads="1"/>
          </p:cNvPicPr>
          <p:nvPr/>
        </p:nvPicPr>
        <p:blipFill>
          <a:blip r:embed="rId3" cstate="print"/>
          <a:srcRect/>
          <a:stretch>
            <a:fillRect/>
          </a:stretch>
        </p:blipFill>
        <p:spPr bwMode="auto">
          <a:xfrm>
            <a:off x="3200400" y="3733800"/>
            <a:ext cx="742950" cy="209550"/>
          </a:xfrm>
          <a:prstGeom prst="rect">
            <a:avLst/>
          </a:prstGeom>
          <a:noFill/>
          <a:ln w="9525">
            <a:noFill/>
            <a:miter lim="800000"/>
            <a:headEnd/>
            <a:tailEnd/>
          </a:ln>
        </p:spPr>
      </p:pic>
    </p:spTree>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47938" name="Picture 2"/>
          <p:cNvPicPr>
            <a:picLocks noChangeAspect="1" noChangeArrowheads="1"/>
          </p:cNvPicPr>
          <p:nvPr/>
        </p:nvPicPr>
        <p:blipFill>
          <a:blip r:embed="rId2" cstate="print"/>
          <a:srcRect/>
          <a:stretch>
            <a:fillRect/>
          </a:stretch>
        </p:blipFill>
        <p:spPr bwMode="auto">
          <a:xfrm>
            <a:off x="0" y="0"/>
            <a:ext cx="9144000" cy="6858000"/>
          </a:xfrm>
          <a:prstGeom prst="rect">
            <a:avLst/>
          </a:prstGeom>
          <a:noFill/>
          <a:ln w="9525">
            <a:noFill/>
            <a:miter lim="800000"/>
            <a:headEnd/>
            <a:tailEnd/>
          </a:ln>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7484</TotalTime>
  <Words>2945</Words>
  <Application>Microsoft Office PowerPoint</Application>
  <PresentationFormat>On-screen Show (4:3)</PresentationFormat>
  <Paragraphs>482</Paragraphs>
  <Slides>115</Slides>
  <Notes>1</Notes>
  <HiddenSlides>0</HiddenSlides>
  <MMClips>1</MMClips>
  <ScaleCrop>false</ScaleCrop>
  <HeadingPairs>
    <vt:vector size="8" baseType="variant">
      <vt:variant>
        <vt:lpstr>Fonts Used</vt:lpstr>
      </vt:variant>
      <vt:variant>
        <vt:i4>15</vt:i4>
      </vt:variant>
      <vt:variant>
        <vt:lpstr>Theme</vt:lpstr>
      </vt:variant>
      <vt:variant>
        <vt:i4>1</vt:i4>
      </vt:variant>
      <vt:variant>
        <vt:lpstr>Embedded OLE Servers</vt:lpstr>
      </vt:variant>
      <vt:variant>
        <vt:i4>2</vt:i4>
      </vt:variant>
      <vt:variant>
        <vt:lpstr>Slide Titles</vt:lpstr>
      </vt:variant>
      <vt:variant>
        <vt:i4>115</vt:i4>
      </vt:variant>
    </vt:vector>
  </HeadingPairs>
  <TitlesOfParts>
    <vt:vector size="133" baseType="lpstr">
      <vt:lpstr>Arial</vt:lpstr>
      <vt:lpstr>Calibri</vt:lpstr>
      <vt:lpstr>Cambria Math</vt:lpstr>
      <vt:lpstr>Courier New</vt:lpstr>
      <vt:lpstr>Georgia</vt:lpstr>
      <vt:lpstr>Helvetica</vt:lpstr>
      <vt:lpstr>Helvetica Neue</vt:lpstr>
      <vt:lpstr>Lato</vt:lpstr>
      <vt:lpstr>Lora</vt:lpstr>
      <vt:lpstr>MathJax_Math-italic</vt:lpstr>
      <vt:lpstr>medium-content-serif-font</vt:lpstr>
      <vt:lpstr>Menlo</vt:lpstr>
      <vt:lpstr>roboto</vt:lpstr>
      <vt:lpstr>Symbol</vt:lpstr>
      <vt:lpstr>Wingdings</vt:lpstr>
      <vt:lpstr>Office Theme</vt:lpstr>
      <vt:lpstr>Packager Shell Object</vt:lpstr>
      <vt:lpstr>Equation</vt:lpstr>
      <vt:lpstr>RECURRENT NEURAL NETWORKS (RNNs)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Automatic text translation</vt:lpstr>
      <vt:lpstr>Automatic Handwriting Generation</vt:lpstr>
      <vt:lpstr>RNN in Music</vt:lpstr>
      <vt:lpstr>Predicting the sound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problem of exploding or vanishing gradients in RNNs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prof. surekha bhanot</dc:creator>
  <cp:lastModifiedBy>Suvigya Vijay</cp:lastModifiedBy>
  <cp:revision>632</cp:revision>
  <dcterms:created xsi:type="dcterms:W3CDTF">2006-08-16T00:00:00Z</dcterms:created>
  <dcterms:modified xsi:type="dcterms:W3CDTF">2018-10-06T08:59:07Z</dcterms:modified>
</cp:coreProperties>
</file>